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4"/>
    <p:sldMasterId id="2147483836" r:id="rId5"/>
  </p:sldMasterIdLst>
  <p:notesMasterIdLst>
    <p:notesMasterId r:id="rId44"/>
  </p:notesMasterIdLst>
  <p:sldIdLst>
    <p:sldId id="280" r:id="rId6"/>
    <p:sldId id="281" r:id="rId7"/>
    <p:sldId id="327" r:id="rId8"/>
    <p:sldId id="328" r:id="rId9"/>
    <p:sldId id="329" r:id="rId10"/>
    <p:sldId id="330" r:id="rId11"/>
    <p:sldId id="332" r:id="rId12"/>
    <p:sldId id="333" r:id="rId13"/>
    <p:sldId id="334" r:id="rId14"/>
    <p:sldId id="335" r:id="rId15"/>
    <p:sldId id="340" r:id="rId16"/>
    <p:sldId id="336" r:id="rId17"/>
    <p:sldId id="337" r:id="rId18"/>
    <p:sldId id="338" r:id="rId19"/>
    <p:sldId id="339" r:id="rId20"/>
    <p:sldId id="341" r:id="rId21"/>
    <p:sldId id="342" r:id="rId22"/>
    <p:sldId id="343" r:id="rId23"/>
    <p:sldId id="344" r:id="rId24"/>
    <p:sldId id="345" r:id="rId25"/>
    <p:sldId id="346" r:id="rId26"/>
    <p:sldId id="347" r:id="rId27"/>
    <p:sldId id="349" r:id="rId28"/>
    <p:sldId id="350" r:id="rId29"/>
    <p:sldId id="351" r:id="rId30"/>
    <p:sldId id="352" r:id="rId31"/>
    <p:sldId id="353" r:id="rId32"/>
    <p:sldId id="354" r:id="rId33"/>
    <p:sldId id="355" r:id="rId34"/>
    <p:sldId id="356" r:id="rId35"/>
    <p:sldId id="357" r:id="rId36"/>
    <p:sldId id="358" r:id="rId37"/>
    <p:sldId id="359" r:id="rId38"/>
    <p:sldId id="361" r:id="rId39"/>
    <p:sldId id="362" r:id="rId40"/>
    <p:sldId id="298" r:id="rId41"/>
    <p:sldId id="363" r:id="rId42"/>
    <p:sldId id="3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FF6699"/>
    <a:srgbClr val="E6E6E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228" autoAdjust="0"/>
  </p:normalViewPr>
  <p:slideViewPr>
    <p:cSldViewPr snapToGrid="0">
      <p:cViewPr>
        <p:scale>
          <a:sx n="75" d="100"/>
          <a:sy n="75" d="100"/>
        </p:scale>
        <p:origin x="97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svg"/><Relationship Id="rId1" Type="http://schemas.openxmlformats.org/officeDocument/2006/relationships/image" Target="../media/image57.png"/><Relationship Id="rId6" Type="http://schemas.openxmlformats.org/officeDocument/2006/relationships/image" Target="../media/image55.svg"/><Relationship Id="rId5" Type="http://schemas.openxmlformats.org/officeDocument/2006/relationships/image" Target="../media/image59.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svg"/><Relationship Id="rId1" Type="http://schemas.openxmlformats.org/officeDocument/2006/relationships/image" Target="../media/image57.png"/><Relationship Id="rId6" Type="http://schemas.openxmlformats.org/officeDocument/2006/relationships/image" Target="../media/image55.svg"/><Relationship Id="rId5" Type="http://schemas.openxmlformats.org/officeDocument/2006/relationships/image" Target="../media/image59.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E754A2A0-41CE-428B-9DDC-DCD1FD12D16A}">
      <dgm:prSet/>
      <dgm:spPr/>
      <dgm:t>
        <a:bodyPr/>
        <a:lstStyle/>
        <a:p>
          <a:pPr>
            <a:lnSpc>
              <a:spcPct val="100000"/>
            </a:lnSpc>
            <a:defRPr b="1"/>
          </a:pPr>
          <a:r>
            <a:rPr lang="en-US" dirty="0" smtClean="0"/>
            <a:t>Project</a:t>
          </a:r>
          <a:endParaRPr lang="en-US" dirty="0"/>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smtClean="0"/>
            <a:t>Background </a:t>
          </a:r>
        </a:p>
        <a:p>
          <a:pPr>
            <a:lnSpc>
              <a:spcPct val="100000"/>
            </a:lnSpc>
          </a:pPr>
          <a:r>
            <a:rPr lang="en-US" dirty="0" smtClean="0"/>
            <a:t>Problem</a:t>
          </a:r>
          <a:endParaRPr lang="en-US" dirty="0"/>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a:t>Data</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Data </a:t>
          </a:r>
          <a:r>
            <a:rPr lang="en-US" dirty="0" smtClean="0"/>
            <a:t>Source &amp; Data Overview</a:t>
          </a:r>
          <a:endParaRPr lang="en-US" dirty="0"/>
        </a:p>
        <a:p>
          <a:pPr>
            <a:lnSpc>
              <a:spcPct val="100000"/>
            </a:lnSpc>
          </a:pPr>
          <a:r>
            <a:rPr lang="en-US" dirty="0"/>
            <a:t>Data </a:t>
          </a:r>
          <a:r>
            <a:rPr lang="en-US" dirty="0" smtClean="0"/>
            <a:t>Preparation</a:t>
          </a:r>
        </a:p>
        <a:p>
          <a:pPr>
            <a:lnSpc>
              <a:spcPct val="100000"/>
            </a:lnSpc>
          </a:pPr>
          <a:r>
            <a:rPr lang="en-US" dirty="0" smtClean="0"/>
            <a:t>EDA and Visualization</a:t>
          </a:r>
          <a:endParaRPr lang="en-US" dirty="0"/>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a:t>Model</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smtClean="0"/>
            <a:t>First Glance Model</a:t>
          </a:r>
        </a:p>
        <a:p>
          <a:pPr>
            <a:lnSpc>
              <a:spcPct val="100000"/>
            </a:lnSpc>
          </a:pPr>
          <a:r>
            <a:rPr lang="en-US" dirty="0" smtClean="0"/>
            <a:t>SMOTE</a:t>
          </a:r>
        </a:p>
        <a:p>
          <a:pPr>
            <a:lnSpc>
              <a:spcPct val="100000"/>
            </a:lnSpc>
          </a:pPr>
          <a:r>
            <a:rPr lang="en-US" dirty="0" smtClean="0"/>
            <a:t>Baseline Model</a:t>
          </a:r>
        </a:p>
        <a:p>
          <a:pPr>
            <a:lnSpc>
              <a:spcPct val="100000"/>
            </a:lnSpc>
          </a:pPr>
          <a:r>
            <a:rPr lang="en-US" dirty="0" err="1" smtClean="0"/>
            <a:t>Hyperparameter</a:t>
          </a:r>
          <a:r>
            <a:rPr lang="en-US" dirty="0" smtClean="0"/>
            <a:t> Tuning</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6BF509EE-1E1E-4BF7-84F4-158CD8D2DC09}">
      <dgm:prSet/>
      <dgm:spPr/>
      <dgm:t>
        <a:bodyPr/>
        <a:lstStyle/>
        <a:p>
          <a:pPr>
            <a:lnSpc>
              <a:spcPct val="100000"/>
            </a:lnSpc>
          </a:pPr>
          <a:r>
            <a:rPr lang="en-US" dirty="0"/>
            <a:t>Feature </a:t>
          </a:r>
          <a:r>
            <a:rPr lang="en-US" dirty="0" smtClean="0"/>
            <a:t>Engineering</a:t>
          </a:r>
          <a:endParaRPr lang="en-US" dirty="0"/>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E73E8133-584D-4C45-99EA-6F2691A17A73}">
      <dgm:prSet/>
      <dgm:spPr/>
      <dgm:t>
        <a:bodyPr/>
        <a:lstStyle/>
        <a:p>
          <a:pPr>
            <a:lnSpc>
              <a:spcPct val="100000"/>
            </a:lnSpc>
          </a:pPr>
          <a:r>
            <a:rPr lang="en-US" dirty="0" smtClean="0"/>
            <a:t>Goals</a:t>
          </a:r>
          <a:endParaRPr lang="en-US" dirty="0"/>
        </a:p>
      </dgm:t>
    </dgm:pt>
    <dgm:pt modelId="{C09243AF-AD07-4CBF-84F7-E2CD9DD2CEF1}" type="sibTrans" cxnId="{CE13601D-E1A5-42B4-9435-EF16045E60FA}">
      <dgm:prSet/>
      <dgm:spPr/>
      <dgm:t>
        <a:bodyPr/>
        <a:lstStyle/>
        <a:p>
          <a:endParaRPr lang="en-US"/>
        </a:p>
      </dgm:t>
    </dgm:pt>
    <dgm:pt modelId="{19366B0E-517E-41A1-A871-4D800CF4D2F7}" type="parTrans" cxnId="{CE13601D-E1A5-42B4-9435-EF16045E60FA}">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t>
        <a:bodyPr/>
        <a:lstStyle/>
        <a:p>
          <a:endParaRPr lang="en-US"/>
        </a:p>
      </dgm:t>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endParaRPr lang="en-US"/>
        </a:p>
      </dgm: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t>
        <a:bodyPr/>
        <a:lstStyle/>
        <a:p>
          <a:endParaRPr lang="en-US"/>
        </a:p>
      </dgm:t>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t>
        <a:bodyPr/>
        <a:lstStyle/>
        <a:p>
          <a:endParaRPr lang="en-US"/>
        </a:p>
      </dgm:t>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a:p>
      </dgm: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t>
        <a:bodyPr/>
        <a:lstStyle/>
        <a:p>
          <a:endParaRPr lang="en-US"/>
        </a:p>
      </dgm:t>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custScaleX="120875">
        <dgm:presLayoutVars/>
      </dgm:prSet>
      <dgm:spPr/>
      <dgm:t>
        <a:bodyPr/>
        <a:lstStyle/>
        <a:p>
          <a:endParaRPr lang="en-US"/>
        </a:p>
      </dgm:t>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a:noFill/>
        </a:ln>
      </dgm:spPr>
      <dgm:t>
        <a:bodyPr/>
        <a:lstStyle/>
        <a:p>
          <a:endParaRPr lang="en-US"/>
        </a:p>
      </dgm: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t>
        <a:bodyPr/>
        <a:lstStyle/>
        <a:p>
          <a:endParaRPr lang="en-US"/>
        </a:p>
      </dgm:t>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t>
        <a:bodyPr/>
        <a:lstStyle/>
        <a:p>
          <a:endParaRPr lang="en-US"/>
        </a:p>
      </dgm:t>
    </dgm:pt>
  </dgm:ptLst>
  <dgm:cxnLst>
    <dgm:cxn modelId="{BE03A87C-50F2-49E6-B8EB-2219D8A5E4BF}" type="presOf" srcId="{E73E8133-584D-4C45-99EA-6F2691A17A73}" destId="{DD091D0A-5A25-4241-91F3-18D32B0BDD4F}"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6F7E1B4A-66A4-466F-97C5-ED0892509BF2}" type="presOf" srcId="{28C188E4-A3B1-47AF-802E-B2DED21921BA}" destId="{6418EBED-F111-425B-8EE2-06B8B2297A68}" srcOrd="0" destOrd="0"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1CCE1B3A-0A40-44CD-A839-C37BCA6E0D94}" type="presOf" srcId="{B4C55E9F-B5C0-4AD1-919B-D2D83AC9CD40}" destId="{7CD40649-A74C-4AD8-B9D0-2573A1955C91}"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E70347E4-4461-4B80-8927-4CA0AEBFAAF8}" srcId="{E817CCF5-DA3F-4E5F-BE7C-D8111B2BFEBA}" destId="{DCCE571A-4D30-4294-ABAF-6885F619D2D9}" srcOrd="1" destOrd="0" parTransId="{3AD83C96-5A95-4337-BF2D-97454AF7F108}" sibTransId="{2C1DF6EC-6090-4926-A556-3D2417B7F2AA}"/>
    <dgm:cxn modelId="{CE13601D-E1A5-42B4-9435-EF16045E60FA}" srcId="{E754A2A0-41CE-428B-9DDC-DCD1FD12D16A}" destId="{E73E8133-584D-4C45-99EA-6F2691A17A73}" srcOrd="1" destOrd="0" parTransId="{19366B0E-517E-41A1-A871-4D800CF4D2F7}" sibTransId="{C09243AF-AD07-4CBF-84F7-E2CD9DD2CEF1}"/>
    <dgm:cxn modelId="{B807BF75-BC86-4A84-AB83-7B8BC68E737C}" srcId="{1C1B28B7-2609-4BAA-AAAB-5801EDFD334C}" destId="{28C188E4-A3B1-47AF-802E-B2DED21921BA}" srcOrd="0" destOrd="0" parTransId="{C89C556F-BA69-4B68-9F7C-1121B26764B0}" sibTransId="{7BEFF1EA-4DB5-4BD3-A89B-DF0184626A1A}"/>
    <dgm:cxn modelId="{E40A96C6-DC5F-42A1-9307-3B282B7BE6C8}" srcId="{DCCE571A-4D30-4294-ABAF-6885F619D2D9}" destId="{6BF509EE-1E1E-4BF7-84F4-158CD8D2DC09}" srcOrd="1" destOrd="0" parTransId="{A66C651E-305C-49C9-A282-1069A4617E85}" sibTransId="{20224668-7462-4C4B-BD92-AE4512D3930F}"/>
    <dgm:cxn modelId="{079E1015-BF7E-499A-99C0-BA5607789253}" type="presOf" srcId="{E754A2A0-41CE-428B-9DDC-DCD1FD12D16A}" destId="{DF27DA54-DCB6-45F4-890E-F7DCC5A4BE12}"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3DA7E7F0-5057-42E1-BFDF-4C763F4C13E6}" type="presOf" srcId="{6BF509EE-1E1E-4BF7-84F4-158CD8D2DC09}" destId="{7CD40649-A74C-4AD8-B9D0-2573A1955C91}" srcOrd="0" destOrd="1"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32D0F-CED1-4659-9AC2-5A534205DB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B042AEE-7C1B-4E9B-9ECC-7D7E949D9752}">
      <dgm:prSet phldrT="[Text]" custT="1"/>
      <dgm:spPr/>
      <dgm:t>
        <a:bodyPr/>
        <a:lstStyle/>
        <a:p>
          <a:r>
            <a:rPr lang="en-US" sz="1800" dirty="0" smtClean="0"/>
            <a:t>Understand and gain insight from hotel booking cancelation dataset</a:t>
          </a:r>
          <a:endParaRPr lang="en-US" sz="1800" dirty="0"/>
        </a:p>
      </dgm:t>
    </dgm:pt>
    <dgm:pt modelId="{9EDBFEB7-36E8-4CCB-B03B-0BECB78F63C8}" type="parTrans" cxnId="{BB8D74A2-1B26-47D6-AE11-E2362B2EF7DF}">
      <dgm:prSet/>
      <dgm:spPr/>
      <dgm:t>
        <a:bodyPr/>
        <a:lstStyle/>
        <a:p>
          <a:endParaRPr lang="en-US"/>
        </a:p>
      </dgm:t>
    </dgm:pt>
    <dgm:pt modelId="{6091E932-5ABF-48F0-86D4-3CD107CD4600}" type="sibTrans" cxnId="{BB8D74A2-1B26-47D6-AE11-E2362B2EF7DF}">
      <dgm:prSet/>
      <dgm:spPr/>
      <dgm:t>
        <a:bodyPr/>
        <a:lstStyle/>
        <a:p>
          <a:endParaRPr lang="en-US"/>
        </a:p>
      </dgm:t>
    </dgm:pt>
    <dgm:pt modelId="{984138E0-30FA-43EB-9DDB-5A70FA2ADB62}">
      <dgm:prSet phldrT="[Text]" phldr="1" custT="1"/>
      <dgm:spPr/>
      <dgm:t>
        <a:bodyPr/>
        <a:lstStyle/>
        <a:p>
          <a:endParaRPr lang="en-US" sz="1050" dirty="0"/>
        </a:p>
      </dgm:t>
    </dgm:pt>
    <dgm:pt modelId="{40F7E183-2F91-4BA3-BA6D-4FC7FB55626D}" type="parTrans" cxnId="{70FBD252-51E6-4075-9F5C-10FBC8533D46}">
      <dgm:prSet/>
      <dgm:spPr/>
      <dgm:t>
        <a:bodyPr/>
        <a:lstStyle/>
        <a:p>
          <a:endParaRPr lang="en-US"/>
        </a:p>
      </dgm:t>
    </dgm:pt>
    <dgm:pt modelId="{6F2597A4-C067-4A67-BDC3-05CCD007DC2E}" type="sibTrans" cxnId="{70FBD252-51E6-4075-9F5C-10FBC8533D46}">
      <dgm:prSet/>
      <dgm:spPr/>
      <dgm:t>
        <a:bodyPr/>
        <a:lstStyle/>
        <a:p>
          <a:endParaRPr lang="en-US"/>
        </a:p>
      </dgm:t>
    </dgm:pt>
    <dgm:pt modelId="{A12E1055-9BCE-418B-A3BF-4D2E06CC4705}">
      <dgm:prSet phldrT="[Text]" custT="1"/>
      <dgm:spPr/>
      <dgm:t>
        <a:bodyPr/>
        <a:lstStyle/>
        <a:p>
          <a:r>
            <a:rPr lang="en-US" sz="1800" dirty="0" smtClean="0"/>
            <a:t>To build a model able to classify a booking as canceled or not canceled.</a:t>
          </a:r>
          <a:endParaRPr lang="en-US" sz="1800" dirty="0"/>
        </a:p>
      </dgm:t>
    </dgm:pt>
    <dgm:pt modelId="{C0DC4F63-32D0-42C3-A290-EAC8FD8D650D}" type="parTrans" cxnId="{335213AA-4EA1-41FA-A417-19E772587A18}">
      <dgm:prSet/>
      <dgm:spPr/>
      <dgm:t>
        <a:bodyPr/>
        <a:lstStyle/>
        <a:p>
          <a:endParaRPr lang="en-US"/>
        </a:p>
      </dgm:t>
    </dgm:pt>
    <dgm:pt modelId="{14020938-746A-4DE1-A450-4BDCF3047D6B}" type="sibTrans" cxnId="{335213AA-4EA1-41FA-A417-19E772587A18}">
      <dgm:prSet/>
      <dgm:spPr/>
      <dgm:t>
        <a:bodyPr/>
        <a:lstStyle/>
        <a:p>
          <a:endParaRPr lang="en-US"/>
        </a:p>
      </dgm:t>
    </dgm:pt>
    <dgm:pt modelId="{F1CF59B3-7E12-482A-874B-C223788212F7}">
      <dgm:prSet phldrT="[Text]" phldr="1" custT="1"/>
      <dgm:spPr/>
      <dgm:t>
        <a:bodyPr/>
        <a:lstStyle/>
        <a:p>
          <a:endParaRPr lang="en-US" sz="1100" dirty="0"/>
        </a:p>
      </dgm:t>
    </dgm:pt>
    <dgm:pt modelId="{0D5B7362-0641-4D9D-A59D-455F46410C01}" type="parTrans" cxnId="{030352D1-6ADE-45FA-B5FA-58DCC98816DD}">
      <dgm:prSet/>
      <dgm:spPr/>
      <dgm:t>
        <a:bodyPr/>
        <a:lstStyle/>
        <a:p>
          <a:endParaRPr lang="en-US"/>
        </a:p>
      </dgm:t>
    </dgm:pt>
    <dgm:pt modelId="{847E78AA-BD41-4B00-A45B-1CF169761884}" type="sibTrans" cxnId="{030352D1-6ADE-45FA-B5FA-58DCC98816DD}">
      <dgm:prSet/>
      <dgm:spPr/>
      <dgm:t>
        <a:bodyPr/>
        <a:lstStyle/>
        <a:p>
          <a:endParaRPr lang="en-US"/>
        </a:p>
      </dgm:t>
    </dgm:pt>
    <dgm:pt modelId="{58654C18-48CD-4853-BA80-FA89F911412E}" type="pres">
      <dgm:prSet presAssocID="{C6B32D0F-CED1-4659-9AC2-5A534205DBD5}" presName="linear" presStyleCnt="0">
        <dgm:presLayoutVars>
          <dgm:animLvl val="lvl"/>
          <dgm:resizeHandles val="exact"/>
        </dgm:presLayoutVars>
      </dgm:prSet>
      <dgm:spPr/>
      <dgm:t>
        <a:bodyPr/>
        <a:lstStyle/>
        <a:p>
          <a:endParaRPr lang="en-US"/>
        </a:p>
      </dgm:t>
    </dgm:pt>
    <dgm:pt modelId="{38210DE7-497D-49C5-92E6-A1C2628BEEF4}" type="pres">
      <dgm:prSet presAssocID="{EB042AEE-7C1B-4E9B-9ECC-7D7E949D9752}" presName="parentText" presStyleLbl="node1" presStyleIdx="0" presStyleCnt="2" custLinFactY="-15575" custLinFactNeighborY="-100000">
        <dgm:presLayoutVars>
          <dgm:chMax val="0"/>
          <dgm:bulletEnabled val="1"/>
        </dgm:presLayoutVars>
      </dgm:prSet>
      <dgm:spPr/>
      <dgm:t>
        <a:bodyPr/>
        <a:lstStyle/>
        <a:p>
          <a:endParaRPr lang="en-US"/>
        </a:p>
      </dgm:t>
    </dgm:pt>
    <dgm:pt modelId="{296613F0-B2D3-46BE-947C-7661E2EFBF47}" type="pres">
      <dgm:prSet presAssocID="{EB042AEE-7C1B-4E9B-9ECC-7D7E949D9752}" presName="childText" presStyleLbl="revTx" presStyleIdx="0" presStyleCnt="2">
        <dgm:presLayoutVars>
          <dgm:bulletEnabled val="1"/>
        </dgm:presLayoutVars>
      </dgm:prSet>
      <dgm:spPr/>
      <dgm:t>
        <a:bodyPr/>
        <a:lstStyle/>
        <a:p>
          <a:endParaRPr lang="en-US"/>
        </a:p>
      </dgm:t>
    </dgm:pt>
    <dgm:pt modelId="{EAB3DF99-D311-456D-803F-AC478BEE82F0}" type="pres">
      <dgm:prSet presAssocID="{A12E1055-9BCE-418B-A3BF-4D2E06CC4705}" presName="parentText" presStyleLbl="node1" presStyleIdx="1" presStyleCnt="2">
        <dgm:presLayoutVars>
          <dgm:chMax val="0"/>
          <dgm:bulletEnabled val="1"/>
        </dgm:presLayoutVars>
      </dgm:prSet>
      <dgm:spPr/>
      <dgm:t>
        <a:bodyPr/>
        <a:lstStyle/>
        <a:p>
          <a:endParaRPr lang="en-US"/>
        </a:p>
      </dgm:t>
    </dgm:pt>
    <dgm:pt modelId="{F27D189C-F03D-4272-A02B-2E895BA6A900}" type="pres">
      <dgm:prSet presAssocID="{A12E1055-9BCE-418B-A3BF-4D2E06CC4705}" presName="childText" presStyleLbl="revTx" presStyleIdx="1" presStyleCnt="2">
        <dgm:presLayoutVars>
          <dgm:bulletEnabled val="1"/>
        </dgm:presLayoutVars>
      </dgm:prSet>
      <dgm:spPr/>
      <dgm:t>
        <a:bodyPr/>
        <a:lstStyle/>
        <a:p>
          <a:endParaRPr lang="en-US"/>
        </a:p>
      </dgm:t>
    </dgm:pt>
  </dgm:ptLst>
  <dgm:cxnLst>
    <dgm:cxn modelId="{BB8D74A2-1B26-47D6-AE11-E2362B2EF7DF}" srcId="{C6B32D0F-CED1-4659-9AC2-5A534205DBD5}" destId="{EB042AEE-7C1B-4E9B-9ECC-7D7E949D9752}" srcOrd="0" destOrd="0" parTransId="{9EDBFEB7-36E8-4CCB-B03B-0BECB78F63C8}" sibTransId="{6091E932-5ABF-48F0-86D4-3CD107CD4600}"/>
    <dgm:cxn modelId="{D6E2C639-1BF2-4B5C-BEF5-9C883E33D93E}" type="presOf" srcId="{F1CF59B3-7E12-482A-874B-C223788212F7}" destId="{F27D189C-F03D-4272-A02B-2E895BA6A900}" srcOrd="0" destOrd="0" presId="urn:microsoft.com/office/officeart/2005/8/layout/vList2"/>
    <dgm:cxn modelId="{70FBD252-51E6-4075-9F5C-10FBC8533D46}" srcId="{EB042AEE-7C1B-4E9B-9ECC-7D7E949D9752}" destId="{984138E0-30FA-43EB-9DDB-5A70FA2ADB62}" srcOrd="0" destOrd="0" parTransId="{40F7E183-2F91-4BA3-BA6D-4FC7FB55626D}" sibTransId="{6F2597A4-C067-4A67-BDC3-05CCD007DC2E}"/>
    <dgm:cxn modelId="{3F405F03-509B-4168-A5FC-02B074ADEF8D}" type="presOf" srcId="{A12E1055-9BCE-418B-A3BF-4D2E06CC4705}" destId="{EAB3DF99-D311-456D-803F-AC478BEE82F0}" srcOrd="0" destOrd="0" presId="urn:microsoft.com/office/officeart/2005/8/layout/vList2"/>
    <dgm:cxn modelId="{F45FB750-C4C8-478E-9020-B517288EA496}" type="presOf" srcId="{984138E0-30FA-43EB-9DDB-5A70FA2ADB62}" destId="{296613F0-B2D3-46BE-947C-7661E2EFBF47}" srcOrd="0" destOrd="0" presId="urn:microsoft.com/office/officeart/2005/8/layout/vList2"/>
    <dgm:cxn modelId="{335213AA-4EA1-41FA-A417-19E772587A18}" srcId="{C6B32D0F-CED1-4659-9AC2-5A534205DBD5}" destId="{A12E1055-9BCE-418B-A3BF-4D2E06CC4705}" srcOrd="1" destOrd="0" parTransId="{C0DC4F63-32D0-42C3-A290-EAC8FD8D650D}" sibTransId="{14020938-746A-4DE1-A450-4BDCF3047D6B}"/>
    <dgm:cxn modelId="{C505CFB3-7FED-43CE-92F9-DFE7CBE0A055}" type="presOf" srcId="{EB042AEE-7C1B-4E9B-9ECC-7D7E949D9752}" destId="{38210DE7-497D-49C5-92E6-A1C2628BEEF4}" srcOrd="0" destOrd="0" presId="urn:microsoft.com/office/officeart/2005/8/layout/vList2"/>
    <dgm:cxn modelId="{030352D1-6ADE-45FA-B5FA-58DCC98816DD}" srcId="{A12E1055-9BCE-418B-A3BF-4D2E06CC4705}" destId="{F1CF59B3-7E12-482A-874B-C223788212F7}" srcOrd="0" destOrd="0" parTransId="{0D5B7362-0641-4D9D-A59D-455F46410C01}" sibTransId="{847E78AA-BD41-4B00-A45B-1CF169761884}"/>
    <dgm:cxn modelId="{9BDF679C-BAEE-4839-808C-7B240DB947E9}" type="presOf" srcId="{C6B32D0F-CED1-4659-9AC2-5A534205DBD5}" destId="{58654C18-48CD-4853-BA80-FA89F911412E}" srcOrd="0" destOrd="0" presId="urn:microsoft.com/office/officeart/2005/8/layout/vList2"/>
    <dgm:cxn modelId="{8C00216A-10DA-4780-94AF-F37C32BC35C1}" type="presParOf" srcId="{58654C18-48CD-4853-BA80-FA89F911412E}" destId="{38210DE7-497D-49C5-92E6-A1C2628BEEF4}" srcOrd="0" destOrd="0" presId="urn:microsoft.com/office/officeart/2005/8/layout/vList2"/>
    <dgm:cxn modelId="{F4DA4F40-BEEC-4FF5-A006-95D5D3C1E6E8}" type="presParOf" srcId="{58654C18-48CD-4853-BA80-FA89F911412E}" destId="{296613F0-B2D3-46BE-947C-7661E2EFBF47}" srcOrd="1" destOrd="0" presId="urn:microsoft.com/office/officeart/2005/8/layout/vList2"/>
    <dgm:cxn modelId="{A76417EC-7AC4-467D-9BFC-73061936D5D8}" type="presParOf" srcId="{58654C18-48CD-4853-BA80-FA89F911412E}" destId="{EAB3DF99-D311-456D-803F-AC478BEE82F0}" srcOrd="2" destOrd="0" presId="urn:microsoft.com/office/officeart/2005/8/layout/vList2"/>
    <dgm:cxn modelId="{3DBC4C0C-A541-4814-AF1B-659AA1A1081D}" type="presParOf" srcId="{58654C18-48CD-4853-BA80-FA89F911412E}" destId="{F27D189C-F03D-4272-A02B-2E895BA6A90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309BAC-D817-4D26-B3EB-FDF2805EFB5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09FEBD0-8A9A-418E-8567-73BD8B414C4F}">
      <dgm:prSet phldrT="[Text]" custT="1"/>
      <dgm:spPr/>
      <dgm:t>
        <a:bodyPr/>
        <a:lstStyle/>
        <a:p>
          <a:endParaRPr lang="en-US" sz="3200" dirty="0"/>
        </a:p>
      </dgm:t>
    </dgm:pt>
    <dgm:pt modelId="{CE89895C-2B14-48EE-BB24-860B8E3AFED9}" type="parTrans" cxnId="{3849B4E5-28C8-4332-A42E-BC92BAC288D8}">
      <dgm:prSet/>
      <dgm:spPr/>
      <dgm:t>
        <a:bodyPr/>
        <a:lstStyle/>
        <a:p>
          <a:endParaRPr lang="en-US"/>
        </a:p>
      </dgm:t>
    </dgm:pt>
    <dgm:pt modelId="{97558800-B986-4B34-817F-59F2EBAF12F7}" type="sibTrans" cxnId="{3849B4E5-28C8-4332-A42E-BC92BAC288D8}">
      <dgm:prSet/>
      <dgm:spPr/>
      <dgm:t>
        <a:bodyPr/>
        <a:lstStyle/>
        <a:p>
          <a:endParaRPr lang="en-US"/>
        </a:p>
      </dgm:t>
    </dgm:pt>
    <dgm:pt modelId="{EDAEF46F-AB60-4E43-8D17-6F831F57FAC6}">
      <dgm:prSet phldrT="[Text]"/>
      <dgm:spPr/>
      <dgm:t>
        <a:bodyPr/>
        <a:lstStyle/>
        <a:p>
          <a:r>
            <a:rPr lang="en-US" dirty="0" smtClean="0"/>
            <a:t>Avoid non-optimized occupancy and revenue loss due to the high number of cancelation</a:t>
          </a:r>
          <a:endParaRPr lang="en-US" dirty="0"/>
        </a:p>
      </dgm:t>
    </dgm:pt>
    <dgm:pt modelId="{D277FF88-7C2B-417E-8E23-04B3D6D62B0E}" type="parTrans" cxnId="{932C2552-9F19-480F-A868-4D967E05655D}">
      <dgm:prSet/>
      <dgm:spPr/>
      <dgm:t>
        <a:bodyPr/>
        <a:lstStyle/>
        <a:p>
          <a:endParaRPr lang="en-US"/>
        </a:p>
      </dgm:t>
    </dgm:pt>
    <dgm:pt modelId="{66710D8A-C2EB-4C4E-944A-7D79760AB3DE}" type="sibTrans" cxnId="{932C2552-9F19-480F-A868-4D967E05655D}">
      <dgm:prSet/>
      <dgm:spPr/>
      <dgm:t>
        <a:bodyPr/>
        <a:lstStyle/>
        <a:p>
          <a:endParaRPr lang="en-US"/>
        </a:p>
      </dgm:t>
    </dgm:pt>
    <dgm:pt modelId="{C2B3B4EC-4ECF-444F-A093-460174194839}">
      <dgm:prSet phldrT="[Text]"/>
      <dgm:spPr/>
      <dgm:t>
        <a:bodyPr/>
        <a:lstStyle/>
        <a:p>
          <a:r>
            <a:rPr lang="en-US" dirty="0" smtClean="0"/>
            <a:t>Helping marketing team to set a proper target for the hotels</a:t>
          </a:r>
          <a:endParaRPr lang="en-US" dirty="0"/>
        </a:p>
      </dgm:t>
    </dgm:pt>
    <dgm:pt modelId="{BA33C74B-EEC0-410C-AFB9-D02FFD2BCCAF}" type="parTrans" cxnId="{80726A2E-8D9E-42ED-A0AB-67390FEAAB8A}">
      <dgm:prSet/>
      <dgm:spPr/>
      <dgm:t>
        <a:bodyPr/>
        <a:lstStyle/>
        <a:p>
          <a:endParaRPr lang="en-US"/>
        </a:p>
      </dgm:t>
    </dgm:pt>
    <dgm:pt modelId="{DF5853B5-4BC0-4117-9C68-344DD3776160}" type="sibTrans" cxnId="{80726A2E-8D9E-42ED-A0AB-67390FEAAB8A}">
      <dgm:prSet/>
      <dgm:spPr/>
      <dgm:t>
        <a:bodyPr/>
        <a:lstStyle/>
        <a:p>
          <a:endParaRPr lang="en-US"/>
        </a:p>
      </dgm:t>
    </dgm:pt>
    <dgm:pt modelId="{13E283CB-025B-4BF8-9564-2B252E565DBB}">
      <dgm:prSet phldrT="[Text]"/>
      <dgm:spPr/>
      <dgm:t>
        <a:bodyPr/>
        <a:lstStyle/>
        <a:p>
          <a:r>
            <a:rPr lang="en-US" dirty="0" smtClean="0"/>
            <a:t>Be able to maximize overbooking method</a:t>
          </a:r>
          <a:endParaRPr lang="en-US" dirty="0"/>
        </a:p>
      </dgm:t>
    </dgm:pt>
    <dgm:pt modelId="{9B613F6C-13C2-412E-96F8-DE12E3D9C894}" type="parTrans" cxnId="{5EB7F00A-EF07-497E-9EBC-0D931D1F22FB}">
      <dgm:prSet/>
      <dgm:spPr/>
      <dgm:t>
        <a:bodyPr/>
        <a:lstStyle/>
        <a:p>
          <a:endParaRPr lang="en-US"/>
        </a:p>
      </dgm:t>
    </dgm:pt>
    <dgm:pt modelId="{3AA05C41-9351-463E-AD18-A76CBF87CDD8}" type="sibTrans" cxnId="{5EB7F00A-EF07-497E-9EBC-0D931D1F22FB}">
      <dgm:prSet/>
      <dgm:spPr/>
      <dgm:t>
        <a:bodyPr/>
        <a:lstStyle/>
        <a:p>
          <a:endParaRPr lang="en-US"/>
        </a:p>
      </dgm:t>
    </dgm:pt>
    <dgm:pt modelId="{1CD4B434-70E2-4B94-B883-25937EB2FC76}" type="pres">
      <dgm:prSet presAssocID="{43309BAC-D817-4D26-B3EB-FDF2805EFB5A}" presName="vert0" presStyleCnt="0">
        <dgm:presLayoutVars>
          <dgm:dir/>
          <dgm:animOne val="branch"/>
          <dgm:animLvl val="lvl"/>
        </dgm:presLayoutVars>
      </dgm:prSet>
      <dgm:spPr/>
      <dgm:t>
        <a:bodyPr/>
        <a:lstStyle/>
        <a:p>
          <a:endParaRPr lang="en-US"/>
        </a:p>
      </dgm:t>
    </dgm:pt>
    <dgm:pt modelId="{424C4E2C-0FA2-442C-B9D5-AF352B93AEA3}" type="pres">
      <dgm:prSet presAssocID="{709FEBD0-8A9A-418E-8567-73BD8B414C4F}" presName="thickLine" presStyleLbl="alignNode1" presStyleIdx="0" presStyleCnt="1"/>
      <dgm:spPr/>
    </dgm:pt>
    <dgm:pt modelId="{F3AAB3EF-7521-4649-A388-803A10CA2EF5}" type="pres">
      <dgm:prSet presAssocID="{709FEBD0-8A9A-418E-8567-73BD8B414C4F}" presName="horz1" presStyleCnt="0"/>
      <dgm:spPr/>
    </dgm:pt>
    <dgm:pt modelId="{A6FF7F06-FE2B-4420-B8EB-0D42C944B772}" type="pres">
      <dgm:prSet presAssocID="{709FEBD0-8A9A-418E-8567-73BD8B414C4F}" presName="tx1" presStyleLbl="revTx" presStyleIdx="0" presStyleCnt="4"/>
      <dgm:spPr/>
      <dgm:t>
        <a:bodyPr/>
        <a:lstStyle/>
        <a:p>
          <a:endParaRPr lang="en-US"/>
        </a:p>
      </dgm:t>
    </dgm:pt>
    <dgm:pt modelId="{E91D24A3-A254-433E-9D78-586FCEAFA7A5}" type="pres">
      <dgm:prSet presAssocID="{709FEBD0-8A9A-418E-8567-73BD8B414C4F}" presName="vert1" presStyleCnt="0"/>
      <dgm:spPr/>
    </dgm:pt>
    <dgm:pt modelId="{48B66C37-B5BA-48AC-BD8B-B3F1CBE0AD83}" type="pres">
      <dgm:prSet presAssocID="{EDAEF46F-AB60-4E43-8D17-6F831F57FAC6}" presName="vertSpace2a" presStyleCnt="0"/>
      <dgm:spPr/>
    </dgm:pt>
    <dgm:pt modelId="{C4F02862-4EDA-4C44-ADCC-8EA2F537A887}" type="pres">
      <dgm:prSet presAssocID="{EDAEF46F-AB60-4E43-8D17-6F831F57FAC6}" presName="horz2" presStyleCnt="0"/>
      <dgm:spPr/>
    </dgm:pt>
    <dgm:pt modelId="{5535DD5E-AF1C-42DE-936E-401B34275556}" type="pres">
      <dgm:prSet presAssocID="{EDAEF46F-AB60-4E43-8D17-6F831F57FAC6}" presName="horzSpace2" presStyleCnt="0"/>
      <dgm:spPr/>
    </dgm:pt>
    <dgm:pt modelId="{F4710465-62EE-43E3-BD14-179EDE4BB9E5}" type="pres">
      <dgm:prSet presAssocID="{EDAEF46F-AB60-4E43-8D17-6F831F57FAC6}" presName="tx2" presStyleLbl="revTx" presStyleIdx="1" presStyleCnt="4"/>
      <dgm:spPr/>
      <dgm:t>
        <a:bodyPr/>
        <a:lstStyle/>
        <a:p>
          <a:endParaRPr lang="en-US"/>
        </a:p>
      </dgm:t>
    </dgm:pt>
    <dgm:pt modelId="{B20B0747-30A1-488B-8B51-CDDAB8CEFDCA}" type="pres">
      <dgm:prSet presAssocID="{EDAEF46F-AB60-4E43-8D17-6F831F57FAC6}" presName="vert2" presStyleCnt="0"/>
      <dgm:spPr/>
    </dgm:pt>
    <dgm:pt modelId="{4C93D208-8A1D-45AB-BCA7-9010C96890A2}" type="pres">
      <dgm:prSet presAssocID="{EDAEF46F-AB60-4E43-8D17-6F831F57FAC6}" presName="thinLine2b" presStyleLbl="callout" presStyleIdx="0" presStyleCnt="3"/>
      <dgm:spPr/>
    </dgm:pt>
    <dgm:pt modelId="{A0F62189-97C9-4A7B-9A91-AE103F8ACA2E}" type="pres">
      <dgm:prSet presAssocID="{EDAEF46F-AB60-4E43-8D17-6F831F57FAC6}" presName="vertSpace2b" presStyleCnt="0"/>
      <dgm:spPr/>
    </dgm:pt>
    <dgm:pt modelId="{CE1DC323-3793-4F5B-AFBC-08F59638F2BA}" type="pres">
      <dgm:prSet presAssocID="{C2B3B4EC-4ECF-444F-A093-460174194839}" presName="horz2" presStyleCnt="0"/>
      <dgm:spPr/>
    </dgm:pt>
    <dgm:pt modelId="{BFEA856D-BA78-40EA-9CD9-EA8BA786D640}" type="pres">
      <dgm:prSet presAssocID="{C2B3B4EC-4ECF-444F-A093-460174194839}" presName="horzSpace2" presStyleCnt="0"/>
      <dgm:spPr/>
    </dgm:pt>
    <dgm:pt modelId="{655E6B24-BA52-4114-8799-D43607BA3D97}" type="pres">
      <dgm:prSet presAssocID="{C2B3B4EC-4ECF-444F-A093-460174194839}" presName="tx2" presStyleLbl="revTx" presStyleIdx="2" presStyleCnt="4"/>
      <dgm:spPr/>
      <dgm:t>
        <a:bodyPr/>
        <a:lstStyle/>
        <a:p>
          <a:endParaRPr lang="en-US"/>
        </a:p>
      </dgm:t>
    </dgm:pt>
    <dgm:pt modelId="{CD2827ED-8F6C-41E4-8358-10FEBE3FC4C9}" type="pres">
      <dgm:prSet presAssocID="{C2B3B4EC-4ECF-444F-A093-460174194839}" presName="vert2" presStyleCnt="0"/>
      <dgm:spPr/>
    </dgm:pt>
    <dgm:pt modelId="{631B5EF8-BE66-461E-859C-1A8969187EA6}" type="pres">
      <dgm:prSet presAssocID="{C2B3B4EC-4ECF-444F-A093-460174194839}" presName="thinLine2b" presStyleLbl="callout" presStyleIdx="1" presStyleCnt="3"/>
      <dgm:spPr/>
    </dgm:pt>
    <dgm:pt modelId="{53F0D8D5-4CD7-44DA-8CE7-F8A81A3BBD67}" type="pres">
      <dgm:prSet presAssocID="{C2B3B4EC-4ECF-444F-A093-460174194839}" presName="vertSpace2b" presStyleCnt="0"/>
      <dgm:spPr/>
    </dgm:pt>
    <dgm:pt modelId="{0DC9727D-4106-4A45-AC2A-115B5F0136A1}" type="pres">
      <dgm:prSet presAssocID="{13E283CB-025B-4BF8-9564-2B252E565DBB}" presName="horz2" presStyleCnt="0"/>
      <dgm:spPr/>
    </dgm:pt>
    <dgm:pt modelId="{B8117631-986A-4464-8A45-06795BF05040}" type="pres">
      <dgm:prSet presAssocID="{13E283CB-025B-4BF8-9564-2B252E565DBB}" presName="horzSpace2" presStyleCnt="0"/>
      <dgm:spPr/>
    </dgm:pt>
    <dgm:pt modelId="{3CF0A9A7-49FE-4A4E-B542-C6771EB9BA5B}" type="pres">
      <dgm:prSet presAssocID="{13E283CB-025B-4BF8-9564-2B252E565DBB}" presName="tx2" presStyleLbl="revTx" presStyleIdx="3" presStyleCnt="4"/>
      <dgm:spPr/>
      <dgm:t>
        <a:bodyPr/>
        <a:lstStyle/>
        <a:p>
          <a:endParaRPr lang="en-US"/>
        </a:p>
      </dgm:t>
    </dgm:pt>
    <dgm:pt modelId="{682DDE68-24B5-4A6C-AFF2-CEA9BF054EB2}" type="pres">
      <dgm:prSet presAssocID="{13E283CB-025B-4BF8-9564-2B252E565DBB}" presName="vert2" presStyleCnt="0"/>
      <dgm:spPr/>
    </dgm:pt>
    <dgm:pt modelId="{ABA21EBD-9C79-4F31-8585-6D205661F5C8}" type="pres">
      <dgm:prSet presAssocID="{13E283CB-025B-4BF8-9564-2B252E565DBB}" presName="thinLine2b" presStyleLbl="callout" presStyleIdx="2" presStyleCnt="3"/>
      <dgm:spPr/>
    </dgm:pt>
    <dgm:pt modelId="{183E49FF-4890-4B5A-BB76-9E323F928434}" type="pres">
      <dgm:prSet presAssocID="{13E283CB-025B-4BF8-9564-2B252E565DBB}" presName="vertSpace2b" presStyleCnt="0"/>
      <dgm:spPr/>
    </dgm:pt>
  </dgm:ptLst>
  <dgm:cxnLst>
    <dgm:cxn modelId="{A76761E0-5C55-436E-8A00-A85003D804E7}" type="presOf" srcId="{13E283CB-025B-4BF8-9564-2B252E565DBB}" destId="{3CF0A9A7-49FE-4A4E-B542-C6771EB9BA5B}" srcOrd="0" destOrd="0" presId="urn:microsoft.com/office/officeart/2008/layout/LinedList"/>
    <dgm:cxn modelId="{3849B4E5-28C8-4332-A42E-BC92BAC288D8}" srcId="{43309BAC-D817-4D26-B3EB-FDF2805EFB5A}" destId="{709FEBD0-8A9A-418E-8567-73BD8B414C4F}" srcOrd="0" destOrd="0" parTransId="{CE89895C-2B14-48EE-BB24-860B8E3AFED9}" sibTransId="{97558800-B986-4B34-817F-59F2EBAF12F7}"/>
    <dgm:cxn modelId="{F8CBE185-9968-472F-B696-C676CF61EDC6}" type="presOf" srcId="{709FEBD0-8A9A-418E-8567-73BD8B414C4F}" destId="{A6FF7F06-FE2B-4420-B8EB-0D42C944B772}" srcOrd="0" destOrd="0" presId="urn:microsoft.com/office/officeart/2008/layout/LinedList"/>
    <dgm:cxn modelId="{5EB7F00A-EF07-497E-9EBC-0D931D1F22FB}" srcId="{709FEBD0-8A9A-418E-8567-73BD8B414C4F}" destId="{13E283CB-025B-4BF8-9564-2B252E565DBB}" srcOrd="2" destOrd="0" parTransId="{9B613F6C-13C2-412E-96F8-DE12E3D9C894}" sibTransId="{3AA05C41-9351-463E-AD18-A76CBF87CDD8}"/>
    <dgm:cxn modelId="{9A4C36CD-8751-4523-89F5-A885EB40B3A6}" type="presOf" srcId="{C2B3B4EC-4ECF-444F-A093-460174194839}" destId="{655E6B24-BA52-4114-8799-D43607BA3D97}" srcOrd="0" destOrd="0" presId="urn:microsoft.com/office/officeart/2008/layout/LinedList"/>
    <dgm:cxn modelId="{C8CB90CB-506A-4093-977A-91CD5F02FEE4}" type="presOf" srcId="{43309BAC-D817-4D26-B3EB-FDF2805EFB5A}" destId="{1CD4B434-70E2-4B94-B883-25937EB2FC76}" srcOrd="0" destOrd="0" presId="urn:microsoft.com/office/officeart/2008/layout/LinedList"/>
    <dgm:cxn modelId="{E3321C4D-CEAA-4D53-8A0B-FE75D3B2725C}" type="presOf" srcId="{EDAEF46F-AB60-4E43-8D17-6F831F57FAC6}" destId="{F4710465-62EE-43E3-BD14-179EDE4BB9E5}" srcOrd="0" destOrd="0" presId="urn:microsoft.com/office/officeart/2008/layout/LinedList"/>
    <dgm:cxn modelId="{932C2552-9F19-480F-A868-4D967E05655D}" srcId="{709FEBD0-8A9A-418E-8567-73BD8B414C4F}" destId="{EDAEF46F-AB60-4E43-8D17-6F831F57FAC6}" srcOrd="0" destOrd="0" parTransId="{D277FF88-7C2B-417E-8E23-04B3D6D62B0E}" sibTransId="{66710D8A-C2EB-4C4E-944A-7D79760AB3DE}"/>
    <dgm:cxn modelId="{80726A2E-8D9E-42ED-A0AB-67390FEAAB8A}" srcId="{709FEBD0-8A9A-418E-8567-73BD8B414C4F}" destId="{C2B3B4EC-4ECF-444F-A093-460174194839}" srcOrd="1" destOrd="0" parTransId="{BA33C74B-EEC0-410C-AFB9-D02FFD2BCCAF}" sibTransId="{DF5853B5-4BC0-4117-9C68-344DD3776160}"/>
    <dgm:cxn modelId="{A8D6A028-FFC4-4643-9786-AAFF72C9BCC8}" type="presParOf" srcId="{1CD4B434-70E2-4B94-B883-25937EB2FC76}" destId="{424C4E2C-0FA2-442C-B9D5-AF352B93AEA3}" srcOrd="0" destOrd="0" presId="urn:microsoft.com/office/officeart/2008/layout/LinedList"/>
    <dgm:cxn modelId="{D977F5E8-94CF-43D5-A010-A55CA601F8D0}" type="presParOf" srcId="{1CD4B434-70E2-4B94-B883-25937EB2FC76}" destId="{F3AAB3EF-7521-4649-A388-803A10CA2EF5}" srcOrd="1" destOrd="0" presId="urn:microsoft.com/office/officeart/2008/layout/LinedList"/>
    <dgm:cxn modelId="{919D58C3-A18F-46E7-A7EA-F64A1AEBFD95}" type="presParOf" srcId="{F3AAB3EF-7521-4649-A388-803A10CA2EF5}" destId="{A6FF7F06-FE2B-4420-B8EB-0D42C944B772}" srcOrd="0" destOrd="0" presId="urn:microsoft.com/office/officeart/2008/layout/LinedList"/>
    <dgm:cxn modelId="{816E211D-C944-44B3-9CA7-BE4CEE4E65BA}" type="presParOf" srcId="{F3AAB3EF-7521-4649-A388-803A10CA2EF5}" destId="{E91D24A3-A254-433E-9D78-586FCEAFA7A5}" srcOrd="1" destOrd="0" presId="urn:microsoft.com/office/officeart/2008/layout/LinedList"/>
    <dgm:cxn modelId="{C0E45234-04B4-4599-936B-E017FBC9C061}" type="presParOf" srcId="{E91D24A3-A254-433E-9D78-586FCEAFA7A5}" destId="{48B66C37-B5BA-48AC-BD8B-B3F1CBE0AD83}" srcOrd="0" destOrd="0" presId="urn:microsoft.com/office/officeart/2008/layout/LinedList"/>
    <dgm:cxn modelId="{F7020B9D-F3DC-48CC-A8CA-12C3E631004A}" type="presParOf" srcId="{E91D24A3-A254-433E-9D78-586FCEAFA7A5}" destId="{C4F02862-4EDA-4C44-ADCC-8EA2F537A887}" srcOrd="1" destOrd="0" presId="urn:microsoft.com/office/officeart/2008/layout/LinedList"/>
    <dgm:cxn modelId="{F07212B1-7BF6-4C88-AD66-4ADCAE134D4C}" type="presParOf" srcId="{C4F02862-4EDA-4C44-ADCC-8EA2F537A887}" destId="{5535DD5E-AF1C-42DE-936E-401B34275556}" srcOrd="0" destOrd="0" presId="urn:microsoft.com/office/officeart/2008/layout/LinedList"/>
    <dgm:cxn modelId="{2C74652D-5C97-43FC-B98C-451B78FB3D13}" type="presParOf" srcId="{C4F02862-4EDA-4C44-ADCC-8EA2F537A887}" destId="{F4710465-62EE-43E3-BD14-179EDE4BB9E5}" srcOrd="1" destOrd="0" presId="urn:microsoft.com/office/officeart/2008/layout/LinedList"/>
    <dgm:cxn modelId="{1DC987A3-4E17-4DA4-85A9-A98224CA90B8}" type="presParOf" srcId="{C4F02862-4EDA-4C44-ADCC-8EA2F537A887}" destId="{B20B0747-30A1-488B-8B51-CDDAB8CEFDCA}" srcOrd="2" destOrd="0" presId="urn:microsoft.com/office/officeart/2008/layout/LinedList"/>
    <dgm:cxn modelId="{894F7E92-275A-420F-9B91-5B9BA75D863C}" type="presParOf" srcId="{E91D24A3-A254-433E-9D78-586FCEAFA7A5}" destId="{4C93D208-8A1D-45AB-BCA7-9010C96890A2}" srcOrd="2" destOrd="0" presId="urn:microsoft.com/office/officeart/2008/layout/LinedList"/>
    <dgm:cxn modelId="{7EDBAD15-93E1-4E5C-B699-187DFDA20198}" type="presParOf" srcId="{E91D24A3-A254-433E-9D78-586FCEAFA7A5}" destId="{A0F62189-97C9-4A7B-9A91-AE103F8ACA2E}" srcOrd="3" destOrd="0" presId="urn:microsoft.com/office/officeart/2008/layout/LinedList"/>
    <dgm:cxn modelId="{EEE5E259-B86B-4785-A887-245852B63E8D}" type="presParOf" srcId="{E91D24A3-A254-433E-9D78-586FCEAFA7A5}" destId="{CE1DC323-3793-4F5B-AFBC-08F59638F2BA}" srcOrd="4" destOrd="0" presId="urn:microsoft.com/office/officeart/2008/layout/LinedList"/>
    <dgm:cxn modelId="{5D173C0F-300A-48F5-AC0C-7B89DB611D15}" type="presParOf" srcId="{CE1DC323-3793-4F5B-AFBC-08F59638F2BA}" destId="{BFEA856D-BA78-40EA-9CD9-EA8BA786D640}" srcOrd="0" destOrd="0" presId="urn:microsoft.com/office/officeart/2008/layout/LinedList"/>
    <dgm:cxn modelId="{3F4622F1-771E-4899-97AC-4347EFBB11A0}" type="presParOf" srcId="{CE1DC323-3793-4F5B-AFBC-08F59638F2BA}" destId="{655E6B24-BA52-4114-8799-D43607BA3D97}" srcOrd="1" destOrd="0" presId="urn:microsoft.com/office/officeart/2008/layout/LinedList"/>
    <dgm:cxn modelId="{408113FF-EF3F-4FAF-9A45-9B3F7AC5348A}" type="presParOf" srcId="{CE1DC323-3793-4F5B-AFBC-08F59638F2BA}" destId="{CD2827ED-8F6C-41E4-8358-10FEBE3FC4C9}" srcOrd="2" destOrd="0" presId="urn:microsoft.com/office/officeart/2008/layout/LinedList"/>
    <dgm:cxn modelId="{751BDD72-7776-4209-A8F2-A1457FAFF822}" type="presParOf" srcId="{E91D24A3-A254-433E-9D78-586FCEAFA7A5}" destId="{631B5EF8-BE66-461E-859C-1A8969187EA6}" srcOrd="5" destOrd="0" presId="urn:microsoft.com/office/officeart/2008/layout/LinedList"/>
    <dgm:cxn modelId="{FD14D91F-6F6B-4923-91EB-596286E229BE}" type="presParOf" srcId="{E91D24A3-A254-433E-9D78-586FCEAFA7A5}" destId="{53F0D8D5-4CD7-44DA-8CE7-F8A81A3BBD67}" srcOrd="6" destOrd="0" presId="urn:microsoft.com/office/officeart/2008/layout/LinedList"/>
    <dgm:cxn modelId="{36F5E6DD-EF83-4A34-B559-68291BEBB630}" type="presParOf" srcId="{E91D24A3-A254-433E-9D78-586FCEAFA7A5}" destId="{0DC9727D-4106-4A45-AC2A-115B5F0136A1}" srcOrd="7" destOrd="0" presId="urn:microsoft.com/office/officeart/2008/layout/LinedList"/>
    <dgm:cxn modelId="{DA6B6374-CCBD-4544-8BC0-13AF6944A61E}" type="presParOf" srcId="{0DC9727D-4106-4A45-AC2A-115B5F0136A1}" destId="{B8117631-986A-4464-8A45-06795BF05040}" srcOrd="0" destOrd="0" presId="urn:microsoft.com/office/officeart/2008/layout/LinedList"/>
    <dgm:cxn modelId="{6CDAB373-16E4-43F0-A9B4-95DC3434582B}" type="presParOf" srcId="{0DC9727D-4106-4A45-AC2A-115B5F0136A1}" destId="{3CF0A9A7-49FE-4A4E-B542-C6771EB9BA5B}" srcOrd="1" destOrd="0" presId="urn:microsoft.com/office/officeart/2008/layout/LinedList"/>
    <dgm:cxn modelId="{2DF94E71-4A2C-4811-BFC9-8EDDD79C46A3}" type="presParOf" srcId="{0DC9727D-4106-4A45-AC2A-115B5F0136A1}" destId="{682DDE68-24B5-4A6C-AFF2-CEA9BF054EB2}" srcOrd="2" destOrd="0" presId="urn:microsoft.com/office/officeart/2008/layout/LinedList"/>
    <dgm:cxn modelId="{3F59C694-FD18-41A1-AE6E-7EA7AC4F06F1}" type="presParOf" srcId="{E91D24A3-A254-433E-9D78-586FCEAFA7A5}" destId="{ABA21EBD-9C79-4F31-8585-6D205661F5C8}" srcOrd="8" destOrd="0" presId="urn:microsoft.com/office/officeart/2008/layout/LinedList"/>
    <dgm:cxn modelId="{A63B3451-6E68-4DFA-9E42-A8EA43BF8624}" type="presParOf" srcId="{E91D24A3-A254-433E-9D78-586FCEAFA7A5}" destId="{183E49FF-4890-4B5A-BB76-9E323F928434}" srcOrd="9"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84F975-F7E7-424C-BE27-387CFFA263B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B69ADB7-DC52-4A5A-932E-E8145D0467D6}">
      <dgm:prSet/>
      <dgm:spPr/>
      <dgm:t>
        <a:bodyPr/>
        <a:lstStyle/>
        <a:p>
          <a:pPr>
            <a:lnSpc>
              <a:spcPct val="100000"/>
            </a:lnSpc>
            <a:defRPr cap="all"/>
          </a:pPr>
          <a:r>
            <a:rPr lang="en-US" dirty="0" smtClean="0"/>
            <a:t>Looking for high correlation between features</a:t>
          </a:r>
          <a:endParaRPr lang="en-US" dirty="0"/>
        </a:p>
      </dgm:t>
    </dgm:pt>
    <dgm:pt modelId="{9AA63E51-0308-4C15-BA64-119CB08671E6}" type="parTrans" cxnId="{661BBF52-D724-40B1-860A-87CF2D6445B2}">
      <dgm:prSet/>
      <dgm:spPr/>
      <dgm:t>
        <a:bodyPr/>
        <a:lstStyle/>
        <a:p>
          <a:endParaRPr lang="en-US"/>
        </a:p>
      </dgm:t>
    </dgm:pt>
    <dgm:pt modelId="{2AFB8B67-91FA-4D90-A1B1-3A3BDEDB498A}" type="sibTrans" cxnId="{661BBF52-D724-40B1-860A-87CF2D6445B2}">
      <dgm:prSet/>
      <dgm:spPr/>
      <dgm:t>
        <a:bodyPr/>
        <a:lstStyle/>
        <a:p>
          <a:endParaRPr lang="en-US"/>
        </a:p>
      </dgm:t>
    </dgm:pt>
    <dgm:pt modelId="{9D494598-0E3D-446F-8B2B-4631EC62FF75}">
      <dgm:prSet/>
      <dgm:spPr/>
      <dgm:t>
        <a:bodyPr/>
        <a:lstStyle/>
        <a:p>
          <a:pPr>
            <a:lnSpc>
              <a:spcPct val="100000"/>
            </a:lnSpc>
            <a:defRPr cap="all"/>
          </a:pPr>
          <a:r>
            <a:rPr lang="en-US" dirty="0"/>
            <a:t>Aggregating columns</a:t>
          </a:r>
        </a:p>
      </dgm:t>
    </dgm:pt>
    <dgm:pt modelId="{C9D2B3FC-D321-44E2-AE8D-5E8F195DBC16}" type="parTrans" cxnId="{C2187909-22D6-4745-95E1-69B266F6A1E9}">
      <dgm:prSet/>
      <dgm:spPr/>
      <dgm:t>
        <a:bodyPr/>
        <a:lstStyle/>
        <a:p>
          <a:endParaRPr lang="en-US"/>
        </a:p>
      </dgm:t>
    </dgm:pt>
    <dgm:pt modelId="{5E515C14-F416-48F7-AE7C-2059B6347CB3}" type="sibTrans" cxnId="{C2187909-22D6-4745-95E1-69B266F6A1E9}">
      <dgm:prSet/>
      <dgm:spPr/>
      <dgm:t>
        <a:bodyPr/>
        <a:lstStyle/>
        <a:p>
          <a:endParaRPr lang="en-US"/>
        </a:p>
      </dgm:t>
    </dgm:pt>
    <dgm:pt modelId="{0E8513F4-7686-4F50-AB6D-534DD6456952}">
      <dgm:prSet/>
      <dgm:spPr/>
      <dgm:t>
        <a:bodyPr/>
        <a:lstStyle/>
        <a:p>
          <a:pPr>
            <a:lnSpc>
              <a:spcPct val="100000"/>
            </a:lnSpc>
            <a:defRPr cap="all"/>
          </a:pPr>
          <a:r>
            <a:rPr lang="en-US" dirty="0" smtClean="0"/>
            <a:t>Choosing the necessary features</a:t>
          </a:r>
          <a:endParaRPr lang="en-US" dirty="0"/>
        </a:p>
      </dgm:t>
    </dgm:pt>
    <dgm:pt modelId="{A1BC65EF-8BD6-43F4-818B-1AAD28A13079}" type="parTrans" cxnId="{1BF3E9E2-CB5F-4489-A18A-397CB00140E8}">
      <dgm:prSet/>
      <dgm:spPr/>
      <dgm:t>
        <a:bodyPr/>
        <a:lstStyle/>
        <a:p>
          <a:endParaRPr lang="id-ID"/>
        </a:p>
      </dgm:t>
    </dgm:pt>
    <dgm:pt modelId="{88061DE0-A1C0-4587-A41D-81331F9BB5EA}" type="sibTrans" cxnId="{1BF3E9E2-CB5F-4489-A18A-397CB00140E8}">
      <dgm:prSet/>
      <dgm:spPr/>
      <dgm:t>
        <a:bodyPr/>
        <a:lstStyle/>
        <a:p>
          <a:endParaRPr lang="id-ID"/>
        </a:p>
      </dgm:t>
    </dgm:pt>
    <dgm:pt modelId="{1841A3D1-6162-4B4F-B218-3AB588989298}" type="pres">
      <dgm:prSet presAssocID="{A684F975-F7E7-424C-BE27-387CFFA263B6}" presName="root" presStyleCnt="0">
        <dgm:presLayoutVars>
          <dgm:dir/>
          <dgm:resizeHandles val="exact"/>
        </dgm:presLayoutVars>
      </dgm:prSet>
      <dgm:spPr/>
      <dgm:t>
        <a:bodyPr/>
        <a:lstStyle/>
        <a:p>
          <a:endParaRPr lang="en-US"/>
        </a:p>
      </dgm:t>
    </dgm:pt>
    <dgm:pt modelId="{852E2B33-1AA3-49C8-87E2-C5B897C74950}" type="pres">
      <dgm:prSet presAssocID="{EB69ADB7-DC52-4A5A-932E-E8145D0467D6}" presName="compNode" presStyleCnt="0"/>
      <dgm:spPr/>
    </dgm:pt>
    <dgm:pt modelId="{12A7390E-F890-4A3F-89CE-B6CF450D5F77}" type="pres">
      <dgm:prSet presAssocID="{EB69ADB7-DC52-4A5A-932E-E8145D0467D6}" presName="iconBgRect" presStyleLbl="bgShp" presStyleIdx="0" presStyleCnt="3"/>
      <dgm:spPr/>
    </dgm:pt>
    <dgm:pt modelId="{8C19BF4F-AF37-4B30-89F6-6A1B7DF0CA9E}" type="pres">
      <dgm:prSet presAssocID="{EB69ADB7-DC52-4A5A-932E-E8145D0467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68D196A-7468-4391-AAC4-465C99210986}" type="pres">
      <dgm:prSet presAssocID="{EB69ADB7-DC52-4A5A-932E-E8145D0467D6}" presName="spaceRect" presStyleCnt="0"/>
      <dgm:spPr/>
    </dgm:pt>
    <dgm:pt modelId="{F9351596-9F58-4B27-BEDD-7D789620233F}" type="pres">
      <dgm:prSet presAssocID="{EB69ADB7-DC52-4A5A-932E-E8145D0467D6}" presName="textRect" presStyleLbl="revTx" presStyleIdx="0" presStyleCnt="3">
        <dgm:presLayoutVars>
          <dgm:chMax val="1"/>
          <dgm:chPref val="1"/>
        </dgm:presLayoutVars>
      </dgm:prSet>
      <dgm:spPr/>
      <dgm:t>
        <a:bodyPr/>
        <a:lstStyle/>
        <a:p>
          <a:endParaRPr lang="en-US"/>
        </a:p>
      </dgm:t>
    </dgm:pt>
    <dgm:pt modelId="{EF007B97-88A9-4FA5-B42F-1DA6B13BB74B}" type="pres">
      <dgm:prSet presAssocID="{2AFB8B67-91FA-4D90-A1B1-3A3BDEDB498A}" presName="sibTrans" presStyleCnt="0"/>
      <dgm:spPr/>
    </dgm:pt>
    <dgm:pt modelId="{E907DD56-3650-4133-93CD-3D1CD4522A5B}" type="pres">
      <dgm:prSet presAssocID="{9D494598-0E3D-446F-8B2B-4631EC62FF75}" presName="compNode" presStyleCnt="0"/>
      <dgm:spPr/>
    </dgm:pt>
    <dgm:pt modelId="{F4ABB6A1-B1AE-46AC-91E4-1FC5B84BAE2F}" type="pres">
      <dgm:prSet presAssocID="{9D494598-0E3D-446F-8B2B-4631EC62FF75}" presName="iconBgRect" presStyleLbl="bgShp" presStyleIdx="1" presStyleCnt="3"/>
      <dgm:spPr/>
    </dgm:pt>
    <dgm:pt modelId="{7B97950B-9789-47D2-83AB-A47147E82923}" type="pres">
      <dgm:prSet presAssocID="{9D494598-0E3D-446F-8B2B-4631EC62FF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826D0F55-173F-47DC-B5CA-22DB62DF0952}" type="pres">
      <dgm:prSet presAssocID="{9D494598-0E3D-446F-8B2B-4631EC62FF75}" presName="spaceRect" presStyleCnt="0"/>
      <dgm:spPr/>
    </dgm:pt>
    <dgm:pt modelId="{FBD5D83A-8C14-48AD-BF41-E82B33645219}" type="pres">
      <dgm:prSet presAssocID="{9D494598-0E3D-446F-8B2B-4631EC62FF75}" presName="textRect" presStyleLbl="revTx" presStyleIdx="1" presStyleCnt="3">
        <dgm:presLayoutVars>
          <dgm:chMax val="1"/>
          <dgm:chPref val="1"/>
        </dgm:presLayoutVars>
      </dgm:prSet>
      <dgm:spPr/>
      <dgm:t>
        <a:bodyPr/>
        <a:lstStyle/>
        <a:p>
          <a:endParaRPr lang="en-US"/>
        </a:p>
      </dgm:t>
    </dgm:pt>
    <dgm:pt modelId="{DD1DE0D6-15FE-47E0-BF53-E5C52726AF34}" type="pres">
      <dgm:prSet presAssocID="{5E515C14-F416-48F7-AE7C-2059B6347CB3}" presName="sibTrans" presStyleCnt="0"/>
      <dgm:spPr/>
    </dgm:pt>
    <dgm:pt modelId="{681E2154-7DE9-41D0-9CD7-308907B7EAFA}" type="pres">
      <dgm:prSet presAssocID="{0E8513F4-7686-4F50-AB6D-534DD6456952}" presName="compNode" presStyleCnt="0"/>
      <dgm:spPr/>
    </dgm:pt>
    <dgm:pt modelId="{F782A395-11FF-4CA0-AB02-2300273B02DC}" type="pres">
      <dgm:prSet presAssocID="{0E8513F4-7686-4F50-AB6D-534DD6456952}" presName="iconBgRect" presStyleLbl="bgShp" presStyleIdx="2" presStyleCnt="3"/>
      <dgm:spPr/>
    </dgm:pt>
    <dgm:pt modelId="{5CDE4325-4948-4C0B-AE86-0FE6DD8ABC46}" type="pres">
      <dgm:prSet presAssocID="{0E8513F4-7686-4F50-AB6D-534DD64569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dgm:spPr>
      <dgm:extLst>
        <a:ext uri="{E40237B7-FDA0-4F09-8148-C483321AD2D9}">
          <dgm14:cNvPr xmlns:dgm14="http://schemas.microsoft.com/office/drawing/2010/diagram" id="0" name="" descr="Illustrator"/>
        </a:ext>
      </dgm:extLst>
    </dgm:pt>
    <dgm:pt modelId="{277DC279-7D51-480A-8205-DF5A858B882C}" type="pres">
      <dgm:prSet presAssocID="{0E8513F4-7686-4F50-AB6D-534DD6456952}" presName="spaceRect" presStyleCnt="0"/>
      <dgm:spPr/>
    </dgm:pt>
    <dgm:pt modelId="{D7131A03-2CBB-455B-A6D0-22862159B1C0}" type="pres">
      <dgm:prSet presAssocID="{0E8513F4-7686-4F50-AB6D-534DD6456952}" presName="textRect" presStyleLbl="revTx" presStyleIdx="2" presStyleCnt="3">
        <dgm:presLayoutVars>
          <dgm:chMax val="1"/>
          <dgm:chPref val="1"/>
        </dgm:presLayoutVars>
      </dgm:prSet>
      <dgm:spPr/>
      <dgm:t>
        <a:bodyPr/>
        <a:lstStyle/>
        <a:p>
          <a:endParaRPr lang="en-US"/>
        </a:p>
      </dgm:t>
    </dgm:pt>
  </dgm:ptLst>
  <dgm:cxnLst>
    <dgm:cxn modelId="{1BF3E9E2-CB5F-4489-A18A-397CB00140E8}" srcId="{A684F975-F7E7-424C-BE27-387CFFA263B6}" destId="{0E8513F4-7686-4F50-AB6D-534DD6456952}" srcOrd="2" destOrd="0" parTransId="{A1BC65EF-8BD6-43F4-818B-1AAD28A13079}" sibTransId="{88061DE0-A1C0-4587-A41D-81331F9BB5EA}"/>
    <dgm:cxn modelId="{96B5552F-5F27-4C6E-9DBB-4168A1D644E8}" type="presOf" srcId="{0E8513F4-7686-4F50-AB6D-534DD6456952}" destId="{D7131A03-2CBB-455B-A6D0-22862159B1C0}" srcOrd="0" destOrd="0" presId="urn:microsoft.com/office/officeart/2018/5/layout/IconCircleLabelList"/>
    <dgm:cxn modelId="{0DF6EE00-21BA-45A1-941D-9714C08831C8}" type="presOf" srcId="{9D494598-0E3D-446F-8B2B-4631EC62FF75}" destId="{FBD5D83A-8C14-48AD-BF41-E82B33645219}" srcOrd="0" destOrd="0" presId="urn:microsoft.com/office/officeart/2018/5/layout/IconCircleLabelList"/>
    <dgm:cxn modelId="{00DA853A-563F-424B-A171-521135FE6C0E}" type="presOf" srcId="{EB69ADB7-DC52-4A5A-932E-E8145D0467D6}" destId="{F9351596-9F58-4B27-BEDD-7D789620233F}" srcOrd="0" destOrd="0" presId="urn:microsoft.com/office/officeart/2018/5/layout/IconCircleLabelList"/>
    <dgm:cxn modelId="{661BBF52-D724-40B1-860A-87CF2D6445B2}" srcId="{A684F975-F7E7-424C-BE27-387CFFA263B6}" destId="{EB69ADB7-DC52-4A5A-932E-E8145D0467D6}" srcOrd="0" destOrd="0" parTransId="{9AA63E51-0308-4C15-BA64-119CB08671E6}" sibTransId="{2AFB8B67-91FA-4D90-A1B1-3A3BDEDB498A}"/>
    <dgm:cxn modelId="{C2187909-22D6-4745-95E1-69B266F6A1E9}" srcId="{A684F975-F7E7-424C-BE27-387CFFA263B6}" destId="{9D494598-0E3D-446F-8B2B-4631EC62FF75}" srcOrd="1" destOrd="0" parTransId="{C9D2B3FC-D321-44E2-AE8D-5E8F195DBC16}" sibTransId="{5E515C14-F416-48F7-AE7C-2059B6347CB3}"/>
    <dgm:cxn modelId="{9BAD4879-32A7-4F1E-8341-DA0409C1AF70}" type="presOf" srcId="{A684F975-F7E7-424C-BE27-387CFFA263B6}" destId="{1841A3D1-6162-4B4F-B218-3AB588989298}" srcOrd="0" destOrd="0" presId="urn:microsoft.com/office/officeart/2018/5/layout/IconCircleLabelList"/>
    <dgm:cxn modelId="{8D1D0AD8-2D74-4958-A1AE-3CAEC5D9AAC3}" type="presParOf" srcId="{1841A3D1-6162-4B4F-B218-3AB588989298}" destId="{852E2B33-1AA3-49C8-87E2-C5B897C74950}" srcOrd="0" destOrd="0" presId="urn:microsoft.com/office/officeart/2018/5/layout/IconCircleLabelList"/>
    <dgm:cxn modelId="{FC3815DB-0D3D-4042-91DC-4B244B5D5D53}" type="presParOf" srcId="{852E2B33-1AA3-49C8-87E2-C5B897C74950}" destId="{12A7390E-F890-4A3F-89CE-B6CF450D5F77}" srcOrd="0" destOrd="0" presId="urn:microsoft.com/office/officeart/2018/5/layout/IconCircleLabelList"/>
    <dgm:cxn modelId="{845000FA-A221-4202-91D5-C80FFB0873E3}" type="presParOf" srcId="{852E2B33-1AA3-49C8-87E2-C5B897C74950}" destId="{8C19BF4F-AF37-4B30-89F6-6A1B7DF0CA9E}" srcOrd="1" destOrd="0" presId="urn:microsoft.com/office/officeart/2018/5/layout/IconCircleLabelList"/>
    <dgm:cxn modelId="{01A31D52-970B-4ECD-9831-FBA1E4B9274D}" type="presParOf" srcId="{852E2B33-1AA3-49C8-87E2-C5B897C74950}" destId="{768D196A-7468-4391-AAC4-465C99210986}" srcOrd="2" destOrd="0" presId="urn:microsoft.com/office/officeart/2018/5/layout/IconCircleLabelList"/>
    <dgm:cxn modelId="{9E91ECAA-A2D4-406D-967C-92E24703E903}" type="presParOf" srcId="{852E2B33-1AA3-49C8-87E2-C5B897C74950}" destId="{F9351596-9F58-4B27-BEDD-7D789620233F}" srcOrd="3" destOrd="0" presId="urn:microsoft.com/office/officeart/2018/5/layout/IconCircleLabelList"/>
    <dgm:cxn modelId="{2C893B56-A44A-4256-A2D2-5180E77E6760}" type="presParOf" srcId="{1841A3D1-6162-4B4F-B218-3AB588989298}" destId="{EF007B97-88A9-4FA5-B42F-1DA6B13BB74B}" srcOrd="1" destOrd="0" presId="urn:microsoft.com/office/officeart/2018/5/layout/IconCircleLabelList"/>
    <dgm:cxn modelId="{3E651BD1-FDFE-4563-9141-E936C2EAEE58}" type="presParOf" srcId="{1841A3D1-6162-4B4F-B218-3AB588989298}" destId="{E907DD56-3650-4133-93CD-3D1CD4522A5B}" srcOrd="2" destOrd="0" presId="urn:microsoft.com/office/officeart/2018/5/layout/IconCircleLabelList"/>
    <dgm:cxn modelId="{CEEBECF5-23A8-487F-84FA-AEA6CD5FED5E}" type="presParOf" srcId="{E907DD56-3650-4133-93CD-3D1CD4522A5B}" destId="{F4ABB6A1-B1AE-46AC-91E4-1FC5B84BAE2F}" srcOrd="0" destOrd="0" presId="urn:microsoft.com/office/officeart/2018/5/layout/IconCircleLabelList"/>
    <dgm:cxn modelId="{9495846D-F477-43B0-B80A-5A8A400949ED}" type="presParOf" srcId="{E907DD56-3650-4133-93CD-3D1CD4522A5B}" destId="{7B97950B-9789-47D2-83AB-A47147E82923}" srcOrd="1" destOrd="0" presId="urn:microsoft.com/office/officeart/2018/5/layout/IconCircleLabelList"/>
    <dgm:cxn modelId="{6D09B152-C712-4B29-886E-0886A44F483D}" type="presParOf" srcId="{E907DD56-3650-4133-93CD-3D1CD4522A5B}" destId="{826D0F55-173F-47DC-B5CA-22DB62DF0952}" srcOrd="2" destOrd="0" presId="urn:microsoft.com/office/officeart/2018/5/layout/IconCircleLabelList"/>
    <dgm:cxn modelId="{251ED973-8C70-4776-8DCC-CE2A885F5EC8}" type="presParOf" srcId="{E907DD56-3650-4133-93CD-3D1CD4522A5B}" destId="{FBD5D83A-8C14-48AD-BF41-E82B33645219}" srcOrd="3" destOrd="0" presId="urn:microsoft.com/office/officeart/2018/5/layout/IconCircleLabelList"/>
    <dgm:cxn modelId="{F3D5622A-9453-40C3-AE92-B24C7EEA9D2F}" type="presParOf" srcId="{1841A3D1-6162-4B4F-B218-3AB588989298}" destId="{DD1DE0D6-15FE-47E0-BF53-E5C52726AF34}" srcOrd="3" destOrd="0" presId="urn:microsoft.com/office/officeart/2018/5/layout/IconCircleLabelList"/>
    <dgm:cxn modelId="{B406E885-9344-499E-8210-4488B0FA01CC}" type="presParOf" srcId="{1841A3D1-6162-4B4F-B218-3AB588989298}" destId="{681E2154-7DE9-41D0-9CD7-308907B7EAFA}" srcOrd="4" destOrd="0" presId="urn:microsoft.com/office/officeart/2018/5/layout/IconCircleLabelList"/>
    <dgm:cxn modelId="{7C73F671-247D-4D69-B49F-86F31057656F}" type="presParOf" srcId="{681E2154-7DE9-41D0-9CD7-308907B7EAFA}" destId="{F782A395-11FF-4CA0-AB02-2300273B02DC}" srcOrd="0" destOrd="0" presId="urn:microsoft.com/office/officeart/2018/5/layout/IconCircleLabelList"/>
    <dgm:cxn modelId="{20435064-E043-4F1E-B27A-07F3D58DF38F}" type="presParOf" srcId="{681E2154-7DE9-41D0-9CD7-308907B7EAFA}" destId="{5CDE4325-4948-4C0B-AE86-0FE6DD8ABC46}" srcOrd="1" destOrd="0" presId="urn:microsoft.com/office/officeart/2018/5/layout/IconCircleLabelList"/>
    <dgm:cxn modelId="{888DE019-83A9-49E6-928C-7172BF92E316}" type="presParOf" srcId="{681E2154-7DE9-41D0-9CD7-308907B7EAFA}" destId="{277DC279-7D51-480A-8205-DF5A858B882C}" srcOrd="2" destOrd="0" presId="urn:microsoft.com/office/officeart/2018/5/layout/IconCircleLabelList"/>
    <dgm:cxn modelId="{AABD3026-523C-414E-9D9C-AC27C8CC3E78}" type="presParOf" srcId="{681E2154-7DE9-41D0-9CD7-308907B7EAFA}" destId="{D7131A03-2CBB-455B-A6D0-22862159B1C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F5EAF-53AD-40F2-B499-751F660807F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943EF29-4CA7-48FB-8119-0C3FC5BAD1C0}">
      <dgm:prSet phldrT="[Text]"/>
      <dgm:spPr/>
      <dgm:t>
        <a:bodyPr/>
        <a:lstStyle/>
        <a:p>
          <a:r>
            <a:rPr lang="en-US" dirty="0" err="1" smtClean="0"/>
            <a:t>XGBoost</a:t>
          </a:r>
          <a:r>
            <a:rPr lang="en-US" dirty="0" smtClean="0"/>
            <a:t> baseline gives the best accuracy result</a:t>
          </a:r>
          <a:endParaRPr lang="en-US" dirty="0"/>
        </a:p>
      </dgm:t>
    </dgm:pt>
    <dgm:pt modelId="{47B88593-C4D7-4590-B982-6B4669303C39}" type="parTrans" cxnId="{C48EE34F-BF0C-4A15-A05B-0F0B63ADB167}">
      <dgm:prSet/>
      <dgm:spPr/>
      <dgm:t>
        <a:bodyPr/>
        <a:lstStyle/>
        <a:p>
          <a:endParaRPr lang="en-US"/>
        </a:p>
      </dgm:t>
    </dgm:pt>
    <dgm:pt modelId="{CCAE104E-0AA4-4311-AC3E-0F02C44CE94F}" type="sibTrans" cxnId="{C48EE34F-BF0C-4A15-A05B-0F0B63ADB167}">
      <dgm:prSet/>
      <dgm:spPr/>
      <dgm:t>
        <a:bodyPr/>
        <a:lstStyle/>
        <a:p>
          <a:endParaRPr lang="en-US"/>
        </a:p>
      </dgm:t>
    </dgm:pt>
    <dgm:pt modelId="{4C11387C-3BC9-4EE6-9429-6A866F206643}">
      <dgm:prSet phldrT="[Text]"/>
      <dgm:spPr/>
      <dgm:t>
        <a:bodyPr/>
        <a:lstStyle/>
        <a:p>
          <a:r>
            <a:rPr lang="en-US" dirty="0" smtClean="0"/>
            <a:t>SMOTE was performed to handle imbalanced dataset</a:t>
          </a:r>
          <a:endParaRPr lang="en-US" dirty="0"/>
        </a:p>
      </dgm:t>
    </dgm:pt>
    <dgm:pt modelId="{8B8B73EB-D49C-4391-8511-673B85C069FC}" type="parTrans" cxnId="{6C897F77-3433-4913-9519-E9FC4C102B2C}">
      <dgm:prSet/>
      <dgm:spPr/>
      <dgm:t>
        <a:bodyPr/>
        <a:lstStyle/>
        <a:p>
          <a:endParaRPr lang="en-US"/>
        </a:p>
      </dgm:t>
    </dgm:pt>
    <dgm:pt modelId="{E8A762F4-1F4A-4223-AB24-9C5E9A81B802}" type="sibTrans" cxnId="{6C897F77-3433-4913-9519-E9FC4C102B2C}">
      <dgm:prSet/>
      <dgm:spPr/>
      <dgm:t>
        <a:bodyPr/>
        <a:lstStyle/>
        <a:p>
          <a:endParaRPr lang="en-US"/>
        </a:p>
      </dgm:t>
    </dgm:pt>
    <dgm:pt modelId="{925B3548-7343-4563-B21B-76F17C41069F}">
      <dgm:prSet phldrT="[Text]"/>
      <dgm:spPr/>
      <dgm:t>
        <a:bodyPr/>
        <a:lstStyle/>
        <a:p>
          <a:r>
            <a:rPr lang="en-US" dirty="0" smtClean="0"/>
            <a:t>After performed </a:t>
          </a:r>
          <a:r>
            <a:rPr lang="en-US" dirty="0" err="1" smtClean="0"/>
            <a:t>hyeperparameter</a:t>
          </a:r>
          <a:r>
            <a:rPr lang="en-US" dirty="0" smtClean="0"/>
            <a:t> tuning, </a:t>
          </a:r>
          <a:r>
            <a:rPr lang="en-US" dirty="0" err="1" smtClean="0"/>
            <a:t>XGBoost</a:t>
          </a:r>
          <a:r>
            <a:rPr lang="en-US" dirty="0" smtClean="0"/>
            <a:t> model gives a better result but the model become overfitting. Due to limited of time and laptop performance, I was unable to perform more </a:t>
          </a:r>
          <a:r>
            <a:rPr lang="en-US" dirty="0" err="1" smtClean="0"/>
            <a:t>hyperparameter</a:t>
          </a:r>
          <a:r>
            <a:rPr lang="en-US" dirty="0" smtClean="0"/>
            <a:t> tuning with more parameters.</a:t>
          </a:r>
          <a:endParaRPr lang="en-US" dirty="0"/>
        </a:p>
      </dgm:t>
    </dgm:pt>
    <dgm:pt modelId="{8999BE96-D097-4294-8520-D56E2B2AE54D}" type="parTrans" cxnId="{2C3E445B-4469-4F4F-900A-7906F52D60CE}">
      <dgm:prSet/>
      <dgm:spPr/>
      <dgm:t>
        <a:bodyPr/>
        <a:lstStyle/>
        <a:p>
          <a:endParaRPr lang="en-US"/>
        </a:p>
      </dgm:t>
    </dgm:pt>
    <dgm:pt modelId="{640F1749-5139-49A6-8E53-8C3E89805885}" type="sibTrans" cxnId="{2C3E445B-4469-4F4F-900A-7906F52D60CE}">
      <dgm:prSet/>
      <dgm:spPr/>
      <dgm:t>
        <a:bodyPr/>
        <a:lstStyle/>
        <a:p>
          <a:endParaRPr lang="en-US"/>
        </a:p>
      </dgm:t>
    </dgm:pt>
    <dgm:pt modelId="{94B47460-3E1E-40E0-9B0F-AEBB717FDB9F}" type="pres">
      <dgm:prSet presAssocID="{C82F5EAF-53AD-40F2-B499-751F660807F9}" presName="Name0" presStyleCnt="0">
        <dgm:presLayoutVars>
          <dgm:chMax val="7"/>
          <dgm:chPref val="7"/>
          <dgm:dir/>
        </dgm:presLayoutVars>
      </dgm:prSet>
      <dgm:spPr/>
      <dgm:t>
        <a:bodyPr/>
        <a:lstStyle/>
        <a:p>
          <a:endParaRPr lang="en-US"/>
        </a:p>
      </dgm:t>
    </dgm:pt>
    <dgm:pt modelId="{FEBB46BA-5729-4B1C-80C4-034D65F179AE}" type="pres">
      <dgm:prSet presAssocID="{C82F5EAF-53AD-40F2-B499-751F660807F9}" presName="Name1" presStyleCnt="0"/>
      <dgm:spPr/>
    </dgm:pt>
    <dgm:pt modelId="{C2C9DAF1-ECCD-4930-8E68-3FFC0A66FBD7}" type="pres">
      <dgm:prSet presAssocID="{C82F5EAF-53AD-40F2-B499-751F660807F9}" presName="cycle" presStyleCnt="0"/>
      <dgm:spPr/>
    </dgm:pt>
    <dgm:pt modelId="{070B0227-F382-4F2B-ACFD-C9B7614FB368}" type="pres">
      <dgm:prSet presAssocID="{C82F5EAF-53AD-40F2-B499-751F660807F9}" presName="srcNode" presStyleLbl="node1" presStyleIdx="0" presStyleCnt="3"/>
      <dgm:spPr/>
    </dgm:pt>
    <dgm:pt modelId="{B85333B5-348B-4262-B4CD-3601482650CA}" type="pres">
      <dgm:prSet presAssocID="{C82F5EAF-53AD-40F2-B499-751F660807F9}" presName="conn" presStyleLbl="parChTrans1D2" presStyleIdx="0" presStyleCnt="1"/>
      <dgm:spPr/>
      <dgm:t>
        <a:bodyPr/>
        <a:lstStyle/>
        <a:p>
          <a:endParaRPr lang="en-US"/>
        </a:p>
      </dgm:t>
    </dgm:pt>
    <dgm:pt modelId="{3843DA63-229F-47E8-A61B-CD19EF4600A6}" type="pres">
      <dgm:prSet presAssocID="{C82F5EAF-53AD-40F2-B499-751F660807F9}" presName="extraNode" presStyleLbl="node1" presStyleIdx="0" presStyleCnt="3"/>
      <dgm:spPr/>
    </dgm:pt>
    <dgm:pt modelId="{A883C799-CD77-4EA7-943B-F153F73CC084}" type="pres">
      <dgm:prSet presAssocID="{C82F5EAF-53AD-40F2-B499-751F660807F9}" presName="dstNode" presStyleLbl="node1" presStyleIdx="0" presStyleCnt="3"/>
      <dgm:spPr/>
    </dgm:pt>
    <dgm:pt modelId="{AA054A2C-3B2E-474C-B9C5-93A657E70082}" type="pres">
      <dgm:prSet presAssocID="{C943EF29-4CA7-48FB-8119-0C3FC5BAD1C0}" presName="text_1" presStyleLbl="node1" presStyleIdx="0" presStyleCnt="3">
        <dgm:presLayoutVars>
          <dgm:bulletEnabled val="1"/>
        </dgm:presLayoutVars>
      </dgm:prSet>
      <dgm:spPr/>
      <dgm:t>
        <a:bodyPr/>
        <a:lstStyle/>
        <a:p>
          <a:endParaRPr lang="en-US"/>
        </a:p>
      </dgm:t>
    </dgm:pt>
    <dgm:pt modelId="{3D7B4BB3-3E5D-4DB1-BE7C-E1E2DAFA1EB1}" type="pres">
      <dgm:prSet presAssocID="{C943EF29-4CA7-48FB-8119-0C3FC5BAD1C0}" presName="accent_1" presStyleCnt="0"/>
      <dgm:spPr/>
    </dgm:pt>
    <dgm:pt modelId="{9BDB8485-F98C-4B9C-A507-F7C43E59B99F}" type="pres">
      <dgm:prSet presAssocID="{C943EF29-4CA7-48FB-8119-0C3FC5BAD1C0}" presName="accentRepeatNode" presStyleLbl="solidFgAcc1" presStyleIdx="0" presStyleCnt="3"/>
      <dgm:spPr/>
    </dgm:pt>
    <dgm:pt modelId="{3F0DA25B-CBF6-400F-9D49-7AC1131DB25D}" type="pres">
      <dgm:prSet presAssocID="{4C11387C-3BC9-4EE6-9429-6A866F206643}" presName="text_2" presStyleLbl="node1" presStyleIdx="1" presStyleCnt="3">
        <dgm:presLayoutVars>
          <dgm:bulletEnabled val="1"/>
        </dgm:presLayoutVars>
      </dgm:prSet>
      <dgm:spPr/>
      <dgm:t>
        <a:bodyPr/>
        <a:lstStyle/>
        <a:p>
          <a:endParaRPr lang="en-US"/>
        </a:p>
      </dgm:t>
    </dgm:pt>
    <dgm:pt modelId="{CC847860-F307-4C48-8001-7C016AB56D73}" type="pres">
      <dgm:prSet presAssocID="{4C11387C-3BC9-4EE6-9429-6A866F206643}" presName="accent_2" presStyleCnt="0"/>
      <dgm:spPr/>
    </dgm:pt>
    <dgm:pt modelId="{AF33106E-9F47-45A4-B942-BFA290B6FC72}" type="pres">
      <dgm:prSet presAssocID="{4C11387C-3BC9-4EE6-9429-6A866F206643}" presName="accentRepeatNode" presStyleLbl="solidFgAcc1" presStyleIdx="1" presStyleCnt="3"/>
      <dgm:spPr/>
    </dgm:pt>
    <dgm:pt modelId="{6C719079-7E35-45B7-A3D3-E2503B016902}" type="pres">
      <dgm:prSet presAssocID="{925B3548-7343-4563-B21B-76F17C41069F}" presName="text_3" presStyleLbl="node1" presStyleIdx="2" presStyleCnt="3">
        <dgm:presLayoutVars>
          <dgm:bulletEnabled val="1"/>
        </dgm:presLayoutVars>
      </dgm:prSet>
      <dgm:spPr/>
      <dgm:t>
        <a:bodyPr/>
        <a:lstStyle/>
        <a:p>
          <a:endParaRPr lang="en-US"/>
        </a:p>
      </dgm:t>
    </dgm:pt>
    <dgm:pt modelId="{E0531B8E-C85D-4B27-9521-7ACE41FFAEBD}" type="pres">
      <dgm:prSet presAssocID="{925B3548-7343-4563-B21B-76F17C41069F}" presName="accent_3" presStyleCnt="0"/>
      <dgm:spPr/>
    </dgm:pt>
    <dgm:pt modelId="{4D3B7DE7-6B71-4C0C-B65E-AA70E406DA13}" type="pres">
      <dgm:prSet presAssocID="{925B3548-7343-4563-B21B-76F17C41069F}" presName="accentRepeatNode" presStyleLbl="solidFgAcc1" presStyleIdx="2" presStyleCnt="3"/>
      <dgm:spPr/>
    </dgm:pt>
  </dgm:ptLst>
  <dgm:cxnLst>
    <dgm:cxn modelId="{C48EE34F-BF0C-4A15-A05B-0F0B63ADB167}" srcId="{C82F5EAF-53AD-40F2-B499-751F660807F9}" destId="{C943EF29-4CA7-48FB-8119-0C3FC5BAD1C0}" srcOrd="0" destOrd="0" parTransId="{47B88593-C4D7-4590-B982-6B4669303C39}" sibTransId="{CCAE104E-0AA4-4311-AC3E-0F02C44CE94F}"/>
    <dgm:cxn modelId="{52547505-33E3-4A03-ABC2-4A4ACBD747D9}" type="presOf" srcId="{C943EF29-4CA7-48FB-8119-0C3FC5BAD1C0}" destId="{AA054A2C-3B2E-474C-B9C5-93A657E70082}" srcOrd="0" destOrd="0" presId="urn:microsoft.com/office/officeart/2008/layout/VerticalCurvedList"/>
    <dgm:cxn modelId="{56EFA44C-F210-412F-BA54-9FAB090861D6}" type="presOf" srcId="{C82F5EAF-53AD-40F2-B499-751F660807F9}" destId="{94B47460-3E1E-40E0-9B0F-AEBB717FDB9F}" srcOrd="0" destOrd="0" presId="urn:microsoft.com/office/officeart/2008/layout/VerticalCurvedList"/>
    <dgm:cxn modelId="{F76E2045-760C-4D45-A164-2B7F9F7292C9}" type="presOf" srcId="{CCAE104E-0AA4-4311-AC3E-0F02C44CE94F}" destId="{B85333B5-348B-4262-B4CD-3601482650CA}" srcOrd="0" destOrd="0" presId="urn:microsoft.com/office/officeart/2008/layout/VerticalCurvedList"/>
    <dgm:cxn modelId="{6C897F77-3433-4913-9519-E9FC4C102B2C}" srcId="{C82F5EAF-53AD-40F2-B499-751F660807F9}" destId="{4C11387C-3BC9-4EE6-9429-6A866F206643}" srcOrd="1" destOrd="0" parTransId="{8B8B73EB-D49C-4391-8511-673B85C069FC}" sibTransId="{E8A762F4-1F4A-4223-AB24-9C5E9A81B802}"/>
    <dgm:cxn modelId="{2C3E445B-4469-4F4F-900A-7906F52D60CE}" srcId="{C82F5EAF-53AD-40F2-B499-751F660807F9}" destId="{925B3548-7343-4563-B21B-76F17C41069F}" srcOrd="2" destOrd="0" parTransId="{8999BE96-D097-4294-8520-D56E2B2AE54D}" sibTransId="{640F1749-5139-49A6-8E53-8C3E89805885}"/>
    <dgm:cxn modelId="{B53575D1-D9D7-46C4-8D21-F00CFDA40D8D}" type="presOf" srcId="{4C11387C-3BC9-4EE6-9429-6A866F206643}" destId="{3F0DA25B-CBF6-400F-9D49-7AC1131DB25D}" srcOrd="0" destOrd="0" presId="urn:microsoft.com/office/officeart/2008/layout/VerticalCurvedList"/>
    <dgm:cxn modelId="{44293EBE-E09A-46A8-97A9-28D287403758}" type="presOf" srcId="{925B3548-7343-4563-B21B-76F17C41069F}" destId="{6C719079-7E35-45B7-A3D3-E2503B016902}" srcOrd="0" destOrd="0" presId="urn:microsoft.com/office/officeart/2008/layout/VerticalCurvedList"/>
    <dgm:cxn modelId="{DDAC4DFC-F33D-43F4-909D-AFB4D98859DE}" type="presParOf" srcId="{94B47460-3E1E-40E0-9B0F-AEBB717FDB9F}" destId="{FEBB46BA-5729-4B1C-80C4-034D65F179AE}" srcOrd="0" destOrd="0" presId="urn:microsoft.com/office/officeart/2008/layout/VerticalCurvedList"/>
    <dgm:cxn modelId="{03DDE235-6D22-4FDC-9B18-AB4CBD4E1447}" type="presParOf" srcId="{FEBB46BA-5729-4B1C-80C4-034D65F179AE}" destId="{C2C9DAF1-ECCD-4930-8E68-3FFC0A66FBD7}" srcOrd="0" destOrd="0" presId="urn:microsoft.com/office/officeart/2008/layout/VerticalCurvedList"/>
    <dgm:cxn modelId="{F2FECFBE-7D9B-492C-8502-D29F6AB61120}" type="presParOf" srcId="{C2C9DAF1-ECCD-4930-8E68-3FFC0A66FBD7}" destId="{070B0227-F382-4F2B-ACFD-C9B7614FB368}" srcOrd="0" destOrd="0" presId="urn:microsoft.com/office/officeart/2008/layout/VerticalCurvedList"/>
    <dgm:cxn modelId="{C146F774-1B97-4551-91DD-AAE48891AB3B}" type="presParOf" srcId="{C2C9DAF1-ECCD-4930-8E68-3FFC0A66FBD7}" destId="{B85333B5-348B-4262-B4CD-3601482650CA}" srcOrd="1" destOrd="0" presId="urn:microsoft.com/office/officeart/2008/layout/VerticalCurvedList"/>
    <dgm:cxn modelId="{F5F188AC-6A00-47A3-90F6-72A1F320A1EA}" type="presParOf" srcId="{C2C9DAF1-ECCD-4930-8E68-3FFC0A66FBD7}" destId="{3843DA63-229F-47E8-A61B-CD19EF4600A6}" srcOrd="2" destOrd="0" presId="urn:microsoft.com/office/officeart/2008/layout/VerticalCurvedList"/>
    <dgm:cxn modelId="{38A40E5E-99EA-434C-B1F2-4644B40AFCAB}" type="presParOf" srcId="{C2C9DAF1-ECCD-4930-8E68-3FFC0A66FBD7}" destId="{A883C799-CD77-4EA7-943B-F153F73CC084}" srcOrd="3" destOrd="0" presId="urn:microsoft.com/office/officeart/2008/layout/VerticalCurvedList"/>
    <dgm:cxn modelId="{163A7FAF-E183-4268-AF45-2FFF4D740947}" type="presParOf" srcId="{FEBB46BA-5729-4B1C-80C4-034D65F179AE}" destId="{AA054A2C-3B2E-474C-B9C5-93A657E70082}" srcOrd="1" destOrd="0" presId="urn:microsoft.com/office/officeart/2008/layout/VerticalCurvedList"/>
    <dgm:cxn modelId="{9DBCFD3A-3D80-4EB3-8A84-0D231A31FDA3}" type="presParOf" srcId="{FEBB46BA-5729-4B1C-80C4-034D65F179AE}" destId="{3D7B4BB3-3E5D-4DB1-BE7C-E1E2DAFA1EB1}" srcOrd="2" destOrd="0" presId="urn:microsoft.com/office/officeart/2008/layout/VerticalCurvedList"/>
    <dgm:cxn modelId="{EF2DBF78-3857-45A9-A4E4-A0905D3D90F9}" type="presParOf" srcId="{3D7B4BB3-3E5D-4DB1-BE7C-E1E2DAFA1EB1}" destId="{9BDB8485-F98C-4B9C-A507-F7C43E59B99F}" srcOrd="0" destOrd="0" presId="urn:microsoft.com/office/officeart/2008/layout/VerticalCurvedList"/>
    <dgm:cxn modelId="{D928439A-8F81-4BBF-A4FA-20B0E3B9857B}" type="presParOf" srcId="{FEBB46BA-5729-4B1C-80C4-034D65F179AE}" destId="{3F0DA25B-CBF6-400F-9D49-7AC1131DB25D}" srcOrd="3" destOrd="0" presId="urn:microsoft.com/office/officeart/2008/layout/VerticalCurvedList"/>
    <dgm:cxn modelId="{412AA90F-6EB7-493B-8BA0-975C4951736F}" type="presParOf" srcId="{FEBB46BA-5729-4B1C-80C4-034D65F179AE}" destId="{CC847860-F307-4C48-8001-7C016AB56D73}" srcOrd="4" destOrd="0" presId="urn:microsoft.com/office/officeart/2008/layout/VerticalCurvedList"/>
    <dgm:cxn modelId="{8B47A77C-582C-4D9A-A169-DFEA98219604}" type="presParOf" srcId="{CC847860-F307-4C48-8001-7C016AB56D73}" destId="{AF33106E-9F47-45A4-B942-BFA290B6FC72}" srcOrd="0" destOrd="0" presId="urn:microsoft.com/office/officeart/2008/layout/VerticalCurvedList"/>
    <dgm:cxn modelId="{C0C8BECC-01C2-4CFF-8A1B-64BC92D790A7}" type="presParOf" srcId="{FEBB46BA-5729-4B1C-80C4-034D65F179AE}" destId="{6C719079-7E35-45B7-A3D3-E2503B016902}" srcOrd="5" destOrd="0" presId="urn:microsoft.com/office/officeart/2008/layout/VerticalCurvedList"/>
    <dgm:cxn modelId="{EF0B9171-E41D-45E1-9316-3C28662A8310}" type="presParOf" srcId="{FEBB46BA-5729-4B1C-80C4-034D65F179AE}" destId="{E0531B8E-C85D-4B27-9521-7ACE41FFAEBD}" srcOrd="6" destOrd="0" presId="urn:microsoft.com/office/officeart/2008/layout/VerticalCurvedList"/>
    <dgm:cxn modelId="{67A2FB1A-A64A-4036-AE42-2128E0516088}" type="presParOf" srcId="{E0531B8E-C85D-4B27-9521-7ACE41FFAEBD}" destId="{4D3B7DE7-6B71-4C0C-B65E-AA70E406DA1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973833" y="207991"/>
          <a:ext cx="1035534" cy="103553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12265" y="1370322"/>
          <a:ext cx="2958670" cy="44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333500">
            <a:lnSpc>
              <a:spcPct val="100000"/>
            </a:lnSpc>
            <a:spcBef>
              <a:spcPct val="0"/>
            </a:spcBef>
            <a:spcAft>
              <a:spcPct val="35000"/>
            </a:spcAft>
            <a:defRPr b="1"/>
          </a:pPr>
          <a:r>
            <a:rPr lang="en-US" sz="3000" kern="1200" dirty="0" smtClean="0"/>
            <a:t>Project</a:t>
          </a:r>
          <a:endParaRPr lang="en-US" sz="3000" kern="1200" dirty="0"/>
        </a:p>
      </dsp:txBody>
      <dsp:txXfrm>
        <a:off x="12265" y="1370322"/>
        <a:ext cx="2958670" cy="443800"/>
      </dsp:txXfrm>
    </dsp:sp>
    <dsp:sp modelId="{DD091D0A-5A25-4241-91F3-18D32B0BDD4F}">
      <dsp:nvSpPr>
        <dsp:cNvPr id="0" name=""/>
        <dsp:cNvSpPr/>
      </dsp:nvSpPr>
      <dsp:spPr>
        <a:xfrm>
          <a:off x="12265" y="1873098"/>
          <a:ext cx="2958670" cy="1283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smtClean="0"/>
            <a:t>Background </a:t>
          </a:r>
        </a:p>
        <a:p>
          <a:pPr lvl="0" algn="ctr" defTabSz="755650">
            <a:lnSpc>
              <a:spcPct val="100000"/>
            </a:lnSpc>
            <a:spcBef>
              <a:spcPct val="0"/>
            </a:spcBef>
            <a:spcAft>
              <a:spcPct val="35000"/>
            </a:spcAft>
          </a:pPr>
          <a:r>
            <a:rPr lang="en-US" sz="1700" kern="1200" dirty="0" smtClean="0"/>
            <a:t>Problem</a:t>
          </a:r>
          <a:endParaRPr lang="en-US" sz="1700" kern="1200" dirty="0"/>
        </a:p>
        <a:p>
          <a:pPr lvl="0" algn="ctr" defTabSz="755650">
            <a:lnSpc>
              <a:spcPct val="100000"/>
            </a:lnSpc>
            <a:spcBef>
              <a:spcPct val="0"/>
            </a:spcBef>
            <a:spcAft>
              <a:spcPct val="35000"/>
            </a:spcAft>
          </a:pPr>
          <a:r>
            <a:rPr lang="en-US" sz="1700" kern="1200" dirty="0" smtClean="0"/>
            <a:t>Goals</a:t>
          </a:r>
          <a:endParaRPr lang="en-US" sz="1700" kern="1200" dirty="0"/>
        </a:p>
      </dsp:txBody>
      <dsp:txXfrm>
        <a:off x="12265" y="1873098"/>
        <a:ext cx="2958670" cy="1283651"/>
      </dsp:txXfrm>
    </dsp:sp>
    <dsp:sp modelId="{210823F6-AC1A-46E3-9D99-A319DF497539}">
      <dsp:nvSpPr>
        <dsp:cNvPr id="0" name=""/>
        <dsp:cNvSpPr/>
      </dsp:nvSpPr>
      <dsp:spPr>
        <a:xfrm>
          <a:off x="4759082" y="207991"/>
          <a:ext cx="1035534" cy="10355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797514" y="1370322"/>
          <a:ext cx="2958670" cy="44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333500">
            <a:lnSpc>
              <a:spcPct val="100000"/>
            </a:lnSpc>
            <a:spcBef>
              <a:spcPct val="0"/>
            </a:spcBef>
            <a:spcAft>
              <a:spcPct val="35000"/>
            </a:spcAft>
            <a:defRPr b="1"/>
          </a:pPr>
          <a:r>
            <a:rPr lang="en-US" sz="3000" kern="1200"/>
            <a:t>Data</a:t>
          </a:r>
        </a:p>
      </dsp:txBody>
      <dsp:txXfrm>
        <a:off x="3797514" y="1370322"/>
        <a:ext cx="2958670" cy="443800"/>
      </dsp:txXfrm>
    </dsp:sp>
    <dsp:sp modelId="{7CD40649-A74C-4AD8-B9D0-2573A1955C91}">
      <dsp:nvSpPr>
        <dsp:cNvPr id="0" name=""/>
        <dsp:cNvSpPr/>
      </dsp:nvSpPr>
      <dsp:spPr>
        <a:xfrm>
          <a:off x="3488703" y="1873098"/>
          <a:ext cx="3576292" cy="1283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a:t>Data </a:t>
          </a:r>
          <a:r>
            <a:rPr lang="en-US" sz="1700" kern="1200" dirty="0" smtClean="0"/>
            <a:t>Source &amp; Data Overview</a:t>
          </a:r>
          <a:endParaRPr lang="en-US" sz="1700" kern="1200" dirty="0"/>
        </a:p>
        <a:p>
          <a:pPr lvl="0" algn="ctr" defTabSz="755650">
            <a:lnSpc>
              <a:spcPct val="100000"/>
            </a:lnSpc>
            <a:spcBef>
              <a:spcPct val="0"/>
            </a:spcBef>
            <a:spcAft>
              <a:spcPct val="35000"/>
            </a:spcAft>
          </a:pPr>
          <a:r>
            <a:rPr lang="en-US" sz="1700" kern="1200" dirty="0"/>
            <a:t>Data </a:t>
          </a:r>
          <a:r>
            <a:rPr lang="en-US" sz="1700" kern="1200" dirty="0" smtClean="0"/>
            <a:t>Preparation</a:t>
          </a:r>
        </a:p>
        <a:p>
          <a:pPr lvl="0" algn="ctr" defTabSz="755650">
            <a:lnSpc>
              <a:spcPct val="100000"/>
            </a:lnSpc>
            <a:spcBef>
              <a:spcPct val="0"/>
            </a:spcBef>
            <a:spcAft>
              <a:spcPct val="35000"/>
            </a:spcAft>
          </a:pPr>
          <a:r>
            <a:rPr lang="en-US" sz="1700" kern="1200" dirty="0" smtClean="0"/>
            <a:t>EDA and Visualization</a:t>
          </a:r>
          <a:endParaRPr lang="en-US" sz="1700" kern="1200" dirty="0"/>
        </a:p>
        <a:p>
          <a:pPr lvl="0" algn="ctr" defTabSz="755650">
            <a:lnSpc>
              <a:spcPct val="100000"/>
            </a:lnSpc>
            <a:spcBef>
              <a:spcPct val="0"/>
            </a:spcBef>
            <a:spcAft>
              <a:spcPct val="35000"/>
            </a:spcAft>
          </a:pPr>
          <a:r>
            <a:rPr lang="en-US" sz="1700" kern="1200" dirty="0"/>
            <a:t>Feature </a:t>
          </a:r>
          <a:r>
            <a:rPr lang="en-US" sz="1700" kern="1200" dirty="0" smtClean="0"/>
            <a:t>Engineering</a:t>
          </a:r>
          <a:endParaRPr lang="en-US" sz="1700" kern="1200" dirty="0"/>
        </a:p>
      </dsp:txBody>
      <dsp:txXfrm>
        <a:off x="3488703" y="1873098"/>
        <a:ext cx="3576292" cy="1283651"/>
      </dsp:txXfrm>
    </dsp:sp>
    <dsp:sp modelId="{B0A3ABD2-C471-4A21-8AEF-3843C86919E1}">
      <dsp:nvSpPr>
        <dsp:cNvPr id="0" name=""/>
        <dsp:cNvSpPr/>
      </dsp:nvSpPr>
      <dsp:spPr>
        <a:xfrm>
          <a:off x="8544331" y="207991"/>
          <a:ext cx="1035534" cy="103553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582763" y="1370322"/>
          <a:ext cx="2958670" cy="44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333500">
            <a:lnSpc>
              <a:spcPct val="100000"/>
            </a:lnSpc>
            <a:spcBef>
              <a:spcPct val="0"/>
            </a:spcBef>
            <a:spcAft>
              <a:spcPct val="35000"/>
            </a:spcAft>
            <a:defRPr b="1"/>
          </a:pPr>
          <a:r>
            <a:rPr lang="en-US" sz="3000" kern="1200"/>
            <a:t>Model</a:t>
          </a:r>
        </a:p>
      </dsp:txBody>
      <dsp:txXfrm>
        <a:off x="7582763" y="1370322"/>
        <a:ext cx="2958670" cy="443800"/>
      </dsp:txXfrm>
    </dsp:sp>
    <dsp:sp modelId="{6418EBED-F111-425B-8EE2-06B8B2297A68}">
      <dsp:nvSpPr>
        <dsp:cNvPr id="0" name=""/>
        <dsp:cNvSpPr/>
      </dsp:nvSpPr>
      <dsp:spPr>
        <a:xfrm>
          <a:off x="7582763" y="1873098"/>
          <a:ext cx="2958670" cy="1283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100000"/>
            </a:lnSpc>
            <a:spcBef>
              <a:spcPct val="0"/>
            </a:spcBef>
            <a:spcAft>
              <a:spcPct val="35000"/>
            </a:spcAft>
          </a:pPr>
          <a:r>
            <a:rPr lang="en-US" sz="1700" kern="1200" dirty="0" smtClean="0"/>
            <a:t>First Glance Model</a:t>
          </a:r>
        </a:p>
        <a:p>
          <a:pPr lvl="0" algn="ctr" defTabSz="755650">
            <a:lnSpc>
              <a:spcPct val="100000"/>
            </a:lnSpc>
            <a:spcBef>
              <a:spcPct val="0"/>
            </a:spcBef>
            <a:spcAft>
              <a:spcPct val="35000"/>
            </a:spcAft>
          </a:pPr>
          <a:r>
            <a:rPr lang="en-US" sz="1700" kern="1200" dirty="0" smtClean="0"/>
            <a:t>SMOTE</a:t>
          </a:r>
        </a:p>
        <a:p>
          <a:pPr lvl="0" algn="ctr" defTabSz="755650">
            <a:lnSpc>
              <a:spcPct val="100000"/>
            </a:lnSpc>
            <a:spcBef>
              <a:spcPct val="0"/>
            </a:spcBef>
            <a:spcAft>
              <a:spcPct val="35000"/>
            </a:spcAft>
          </a:pPr>
          <a:r>
            <a:rPr lang="en-US" sz="1700" kern="1200" dirty="0" smtClean="0"/>
            <a:t>Baseline Model</a:t>
          </a:r>
        </a:p>
        <a:p>
          <a:pPr lvl="0" algn="ctr" defTabSz="755650">
            <a:lnSpc>
              <a:spcPct val="100000"/>
            </a:lnSpc>
            <a:spcBef>
              <a:spcPct val="0"/>
            </a:spcBef>
            <a:spcAft>
              <a:spcPct val="35000"/>
            </a:spcAft>
          </a:pPr>
          <a:r>
            <a:rPr lang="en-US" sz="1700" kern="1200" dirty="0" err="1" smtClean="0"/>
            <a:t>Hyperparameter</a:t>
          </a:r>
          <a:r>
            <a:rPr lang="en-US" sz="1700" kern="1200" dirty="0" smtClean="0"/>
            <a:t> Tuning</a:t>
          </a:r>
          <a:endParaRPr lang="en-US" sz="1700" kern="1200" dirty="0"/>
        </a:p>
      </dsp:txBody>
      <dsp:txXfrm>
        <a:off x="7582763" y="1873098"/>
        <a:ext cx="2958670" cy="1283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10DE7-497D-49C5-92E6-A1C2628BEEF4}">
      <dsp:nvSpPr>
        <dsp:cNvPr id="0" name=""/>
        <dsp:cNvSpPr/>
      </dsp:nvSpPr>
      <dsp:spPr>
        <a:xfrm>
          <a:off x="0" y="0"/>
          <a:ext cx="4787901" cy="68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Understand and gain insight from hotel booking cancelation dataset</a:t>
          </a:r>
          <a:endParaRPr lang="en-US" sz="1800" kern="1200" dirty="0"/>
        </a:p>
      </dsp:txBody>
      <dsp:txXfrm>
        <a:off x="33665" y="33665"/>
        <a:ext cx="4720571" cy="622295"/>
      </dsp:txXfrm>
    </dsp:sp>
    <dsp:sp modelId="{296613F0-B2D3-46BE-947C-7661E2EFBF47}">
      <dsp:nvSpPr>
        <dsp:cNvPr id="0" name=""/>
        <dsp:cNvSpPr/>
      </dsp:nvSpPr>
      <dsp:spPr>
        <a:xfrm>
          <a:off x="0" y="775324"/>
          <a:ext cx="4787901" cy="82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16" tIns="13970" rIns="78232" bIns="13970" numCol="1" spcCol="1270" anchor="t" anchorCtr="0">
          <a:noAutofit/>
        </a:bodyPr>
        <a:lstStyle/>
        <a:p>
          <a:pPr marL="57150" lvl="1" indent="-57150" algn="l" defTabSz="466725">
            <a:lnSpc>
              <a:spcPct val="90000"/>
            </a:lnSpc>
            <a:spcBef>
              <a:spcPct val="0"/>
            </a:spcBef>
            <a:spcAft>
              <a:spcPct val="20000"/>
            </a:spcAft>
            <a:buChar char="••"/>
          </a:pPr>
          <a:endParaRPr lang="en-US" sz="1050" kern="1200" dirty="0"/>
        </a:p>
      </dsp:txBody>
      <dsp:txXfrm>
        <a:off x="0" y="775324"/>
        <a:ext cx="4787901" cy="82719"/>
      </dsp:txXfrm>
    </dsp:sp>
    <dsp:sp modelId="{EAB3DF99-D311-456D-803F-AC478BEE82F0}">
      <dsp:nvSpPr>
        <dsp:cNvPr id="0" name=""/>
        <dsp:cNvSpPr/>
      </dsp:nvSpPr>
      <dsp:spPr>
        <a:xfrm>
          <a:off x="0" y="858043"/>
          <a:ext cx="4787901" cy="68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To build a model able to classify a booking as canceled or not canceled.</a:t>
          </a:r>
          <a:endParaRPr lang="en-US" sz="1800" kern="1200" dirty="0"/>
        </a:p>
      </dsp:txBody>
      <dsp:txXfrm>
        <a:off x="33665" y="891708"/>
        <a:ext cx="4720571" cy="622295"/>
      </dsp:txXfrm>
    </dsp:sp>
    <dsp:sp modelId="{F27D189C-F03D-4272-A02B-2E895BA6A900}">
      <dsp:nvSpPr>
        <dsp:cNvPr id="0" name=""/>
        <dsp:cNvSpPr/>
      </dsp:nvSpPr>
      <dsp:spPr>
        <a:xfrm>
          <a:off x="0" y="1547669"/>
          <a:ext cx="4787901" cy="82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16" tIns="13970" rIns="78232" bIns="13970" numCol="1" spcCol="1270" anchor="t" anchorCtr="0">
          <a:noAutofit/>
        </a:bodyPr>
        <a:lstStyle/>
        <a:p>
          <a:pPr marL="57150" lvl="1" indent="-57150" algn="l" defTabSz="488950">
            <a:lnSpc>
              <a:spcPct val="90000"/>
            </a:lnSpc>
            <a:spcBef>
              <a:spcPct val="0"/>
            </a:spcBef>
            <a:spcAft>
              <a:spcPct val="20000"/>
            </a:spcAft>
            <a:buChar char="••"/>
          </a:pPr>
          <a:endParaRPr lang="en-US" sz="1100" kern="1200" dirty="0"/>
        </a:p>
      </dsp:txBody>
      <dsp:txXfrm>
        <a:off x="0" y="1547669"/>
        <a:ext cx="4787901" cy="82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C4E2C-0FA2-442C-B9D5-AF352B93AEA3}">
      <dsp:nvSpPr>
        <dsp:cNvPr id="0" name=""/>
        <dsp:cNvSpPr/>
      </dsp:nvSpPr>
      <dsp:spPr>
        <a:xfrm>
          <a:off x="0" y="0"/>
          <a:ext cx="416401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F7F06-FE2B-4420-B8EB-0D42C944B772}">
      <dsp:nvSpPr>
        <dsp:cNvPr id="0" name=""/>
        <dsp:cNvSpPr/>
      </dsp:nvSpPr>
      <dsp:spPr>
        <a:xfrm>
          <a:off x="0" y="0"/>
          <a:ext cx="832802" cy="231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endParaRPr lang="en-US" sz="3200" kern="1200" dirty="0"/>
        </a:p>
      </dsp:txBody>
      <dsp:txXfrm>
        <a:off x="0" y="0"/>
        <a:ext cx="832802" cy="2314576"/>
      </dsp:txXfrm>
    </dsp:sp>
    <dsp:sp modelId="{F4710465-62EE-43E3-BD14-179EDE4BB9E5}">
      <dsp:nvSpPr>
        <dsp:cNvPr id="0" name=""/>
        <dsp:cNvSpPr/>
      </dsp:nvSpPr>
      <dsp:spPr>
        <a:xfrm>
          <a:off x="895263" y="36165"/>
          <a:ext cx="3268750" cy="7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Avoid non-optimized occupancy and revenue loss due to the high number of cancelation</a:t>
          </a:r>
          <a:endParaRPr lang="en-US" sz="1500" kern="1200" dirty="0"/>
        </a:p>
      </dsp:txBody>
      <dsp:txXfrm>
        <a:off x="895263" y="36165"/>
        <a:ext cx="3268750" cy="723305"/>
      </dsp:txXfrm>
    </dsp:sp>
    <dsp:sp modelId="{4C93D208-8A1D-45AB-BCA7-9010C96890A2}">
      <dsp:nvSpPr>
        <dsp:cNvPr id="0" name=""/>
        <dsp:cNvSpPr/>
      </dsp:nvSpPr>
      <dsp:spPr>
        <a:xfrm>
          <a:off x="832802" y="759470"/>
          <a:ext cx="333121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5E6B24-BA52-4114-8799-D43607BA3D97}">
      <dsp:nvSpPr>
        <dsp:cNvPr id="0" name=""/>
        <dsp:cNvSpPr/>
      </dsp:nvSpPr>
      <dsp:spPr>
        <a:xfrm>
          <a:off x="895263" y="795635"/>
          <a:ext cx="3268750" cy="7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Helping marketing team to set a proper target for the hotels</a:t>
          </a:r>
          <a:endParaRPr lang="en-US" sz="1500" kern="1200" dirty="0"/>
        </a:p>
      </dsp:txBody>
      <dsp:txXfrm>
        <a:off x="895263" y="795635"/>
        <a:ext cx="3268750" cy="723305"/>
      </dsp:txXfrm>
    </dsp:sp>
    <dsp:sp modelId="{631B5EF8-BE66-461E-859C-1A8969187EA6}">
      <dsp:nvSpPr>
        <dsp:cNvPr id="0" name=""/>
        <dsp:cNvSpPr/>
      </dsp:nvSpPr>
      <dsp:spPr>
        <a:xfrm>
          <a:off x="832802" y="1518940"/>
          <a:ext cx="333121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F0A9A7-49FE-4A4E-B542-C6771EB9BA5B}">
      <dsp:nvSpPr>
        <dsp:cNvPr id="0" name=""/>
        <dsp:cNvSpPr/>
      </dsp:nvSpPr>
      <dsp:spPr>
        <a:xfrm>
          <a:off x="895263" y="1555105"/>
          <a:ext cx="3268750" cy="723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Be able to maximize overbooking method</a:t>
          </a:r>
          <a:endParaRPr lang="en-US" sz="1500" kern="1200" dirty="0"/>
        </a:p>
      </dsp:txBody>
      <dsp:txXfrm>
        <a:off x="895263" y="1555105"/>
        <a:ext cx="3268750" cy="723305"/>
      </dsp:txXfrm>
    </dsp:sp>
    <dsp:sp modelId="{ABA21EBD-9C79-4F31-8585-6D205661F5C8}">
      <dsp:nvSpPr>
        <dsp:cNvPr id="0" name=""/>
        <dsp:cNvSpPr/>
      </dsp:nvSpPr>
      <dsp:spPr>
        <a:xfrm>
          <a:off x="832802" y="2278410"/>
          <a:ext cx="3331211"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7390E-F890-4A3F-89CE-B6CF450D5F77}">
      <dsp:nvSpPr>
        <dsp:cNvPr id="0" name=""/>
        <dsp:cNvSpPr/>
      </dsp:nvSpPr>
      <dsp:spPr>
        <a:xfrm>
          <a:off x="442224" y="863068"/>
          <a:ext cx="1200937" cy="1200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9BF4F-AF37-4B30-89F6-6A1B7DF0CA9E}">
      <dsp:nvSpPr>
        <dsp:cNvPr id="0" name=""/>
        <dsp:cNvSpPr/>
      </dsp:nvSpPr>
      <dsp:spPr>
        <a:xfrm>
          <a:off x="698162" y="1119006"/>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351596-9F58-4B27-BEDD-7D789620233F}">
      <dsp:nvSpPr>
        <dsp:cNvPr id="0" name=""/>
        <dsp:cNvSpPr/>
      </dsp:nvSpPr>
      <dsp:spPr>
        <a:xfrm>
          <a:off x="58318" y="2438069"/>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dirty="0" smtClean="0"/>
            <a:t>Looking for high correlation between features</a:t>
          </a:r>
          <a:endParaRPr lang="en-US" sz="1600" kern="1200" dirty="0"/>
        </a:p>
      </dsp:txBody>
      <dsp:txXfrm>
        <a:off x="58318" y="2438069"/>
        <a:ext cx="1968750" cy="720000"/>
      </dsp:txXfrm>
    </dsp:sp>
    <dsp:sp modelId="{F4ABB6A1-B1AE-46AC-91E4-1FC5B84BAE2F}">
      <dsp:nvSpPr>
        <dsp:cNvPr id="0" name=""/>
        <dsp:cNvSpPr/>
      </dsp:nvSpPr>
      <dsp:spPr>
        <a:xfrm>
          <a:off x="2755506" y="863068"/>
          <a:ext cx="1200937" cy="1200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7950B-9789-47D2-83AB-A47147E82923}">
      <dsp:nvSpPr>
        <dsp:cNvPr id="0" name=""/>
        <dsp:cNvSpPr/>
      </dsp:nvSpPr>
      <dsp:spPr>
        <a:xfrm>
          <a:off x="3011443" y="1119006"/>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D5D83A-8C14-48AD-BF41-E82B33645219}">
      <dsp:nvSpPr>
        <dsp:cNvPr id="0" name=""/>
        <dsp:cNvSpPr/>
      </dsp:nvSpPr>
      <dsp:spPr>
        <a:xfrm>
          <a:off x="2371600" y="2438069"/>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dirty="0"/>
            <a:t>Aggregating columns</a:t>
          </a:r>
        </a:p>
      </dsp:txBody>
      <dsp:txXfrm>
        <a:off x="2371600" y="2438069"/>
        <a:ext cx="1968750" cy="720000"/>
      </dsp:txXfrm>
    </dsp:sp>
    <dsp:sp modelId="{F782A395-11FF-4CA0-AB02-2300273B02DC}">
      <dsp:nvSpPr>
        <dsp:cNvPr id="0" name=""/>
        <dsp:cNvSpPr/>
      </dsp:nvSpPr>
      <dsp:spPr>
        <a:xfrm>
          <a:off x="5068787" y="863068"/>
          <a:ext cx="1200937" cy="1200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E4325-4948-4C0B-AE86-0FE6DD8ABC46}">
      <dsp:nvSpPr>
        <dsp:cNvPr id="0" name=""/>
        <dsp:cNvSpPr/>
      </dsp:nvSpPr>
      <dsp:spPr>
        <a:xfrm>
          <a:off x="5324725" y="1119006"/>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31A03-2CBB-455B-A6D0-22862159B1C0}">
      <dsp:nvSpPr>
        <dsp:cNvPr id="0" name=""/>
        <dsp:cNvSpPr/>
      </dsp:nvSpPr>
      <dsp:spPr>
        <a:xfrm>
          <a:off x="4684881" y="2438069"/>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dirty="0" smtClean="0"/>
            <a:t>Choosing the necessary features</a:t>
          </a:r>
          <a:endParaRPr lang="en-US" sz="1600" kern="1200" dirty="0"/>
        </a:p>
      </dsp:txBody>
      <dsp:txXfrm>
        <a:off x="4684881" y="2438069"/>
        <a:ext cx="196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333B5-348B-4262-B4CD-3601482650CA}">
      <dsp:nvSpPr>
        <dsp:cNvPr id="0" name=""/>
        <dsp:cNvSpPr/>
      </dsp:nvSpPr>
      <dsp:spPr>
        <a:xfrm>
          <a:off x="-2867030" y="-441811"/>
          <a:ext cx="3420901" cy="3420901"/>
        </a:xfrm>
        <a:prstGeom prst="blockArc">
          <a:avLst>
            <a:gd name="adj1" fmla="val 18900000"/>
            <a:gd name="adj2" fmla="val 2700000"/>
            <a:gd name="adj3" fmla="val 631"/>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054A2C-3B2E-474C-B9C5-93A657E70082}">
      <dsp:nvSpPr>
        <dsp:cNvPr id="0" name=""/>
        <dsp:cNvSpPr/>
      </dsp:nvSpPr>
      <dsp:spPr>
        <a:xfrm>
          <a:off x="356115" y="253727"/>
          <a:ext cx="4462578" cy="5074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93" tIns="22860" rIns="22860" bIns="22860" numCol="1" spcCol="1270" anchor="ctr" anchorCtr="0">
          <a:noAutofit/>
        </a:bodyPr>
        <a:lstStyle/>
        <a:p>
          <a:pPr lvl="0" algn="l" defTabSz="400050">
            <a:lnSpc>
              <a:spcPct val="90000"/>
            </a:lnSpc>
            <a:spcBef>
              <a:spcPct val="0"/>
            </a:spcBef>
            <a:spcAft>
              <a:spcPct val="35000"/>
            </a:spcAft>
          </a:pPr>
          <a:r>
            <a:rPr lang="en-US" sz="900" kern="1200" dirty="0" err="1" smtClean="0"/>
            <a:t>XGBoost</a:t>
          </a:r>
          <a:r>
            <a:rPr lang="en-US" sz="900" kern="1200" dirty="0" smtClean="0"/>
            <a:t> baseline gives the best accuracy result</a:t>
          </a:r>
          <a:endParaRPr lang="en-US" sz="900" kern="1200" dirty="0"/>
        </a:p>
      </dsp:txBody>
      <dsp:txXfrm>
        <a:off x="356115" y="253727"/>
        <a:ext cx="4462578" cy="507455"/>
      </dsp:txXfrm>
    </dsp:sp>
    <dsp:sp modelId="{9BDB8485-F98C-4B9C-A507-F7C43E59B99F}">
      <dsp:nvSpPr>
        <dsp:cNvPr id="0" name=""/>
        <dsp:cNvSpPr/>
      </dsp:nvSpPr>
      <dsp:spPr>
        <a:xfrm>
          <a:off x="38955" y="190295"/>
          <a:ext cx="634319" cy="634319"/>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0DA25B-CBF6-400F-9D49-7AC1131DB25D}">
      <dsp:nvSpPr>
        <dsp:cNvPr id="0" name=""/>
        <dsp:cNvSpPr/>
      </dsp:nvSpPr>
      <dsp:spPr>
        <a:xfrm>
          <a:off x="540575" y="1014911"/>
          <a:ext cx="4278118" cy="5074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93" tIns="22860" rIns="22860" bIns="22860" numCol="1" spcCol="1270" anchor="ctr" anchorCtr="0">
          <a:noAutofit/>
        </a:bodyPr>
        <a:lstStyle/>
        <a:p>
          <a:pPr lvl="0" algn="l" defTabSz="400050">
            <a:lnSpc>
              <a:spcPct val="90000"/>
            </a:lnSpc>
            <a:spcBef>
              <a:spcPct val="0"/>
            </a:spcBef>
            <a:spcAft>
              <a:spcPct val="35000"/>
            </a:spcAft>
          </a:pPr>
          <a:r>
            <a:rPr lang="en-US" sz="900" kern="1200" dirty="0" smtClean="0"/>
            <a:t>SMOTE was performed to handle imbalanced dataset</a:t>
          </a:r>
          <a:endParaRPr lang="en-US" sz="900" kern="1200" dirty="0"/>
        </a:p>
      </dsp:txBody>
      <dsp:txXfrm>
        <a:off x="540575" y="1014911"/>
        <a:ext cx="4278118" cy="507455"/>
      </dsp:txXfrm>
    </dsp:sp>
    <dsp:sp modelId="{AF33106E-9F47-45A4-B942-BFA290B6FC72}">
      <dsp:nvSpPr>
        <dsp:cNvPr id="0" name=""/>
        <dsp:cNvSpPr/>
      </dsp:nvSpPr>
      <dsp:spPr>
        <a:xfrm>
          <a:off x="223415" y="951479"/>
          <a:ext cx="634319" cy="634319"/>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719079-7E35-45B7-A3D3-E2503B016902}">
      <dsp:nvSpPr>
        <dsp:cNvPr id="0" name=""/>
        <dsp:cNvSpPr/>
      </dsp:nvSpPr>
      <dsp:spPr>
        <a:xfrm>
          <a:off x="356115" y="1776094"/>
          <a:ext cx="4462578" cy="5074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93" tIns="22860" rIns="22860" bIns="22860" numCol="1" spcCol="1270" anchor="ctr" anchorCtr="0">
          <a:noAutofit/>
        </a:bodyPr>
        <a:lstStyle/>
        <a:p>
          <a:pPr lvl="0" algn="l" defTabSz="400050">
            <a:lnSpc>
              <a:spcPct val="90000"/>
            </a:lnSpc>
            <a:spcBef>
              <a:spcPct val="0"/>
            </a:spcBef>
            <a:spcAft>
              <a:spcPct val="35000"/>
            </a:spcAft>
          </a:pPr>
          <a:r>
            <a:rPr lang="en-US" sz="900" kern="1200" dirty="0" smtClean="0"/>
            <a:t>After performed </a:t>
          </a:r>
          <a:r>
            <a:rPr lang="en-US" sz="900" kern="1200" dirty="0" err="1" smtClean="0"/>
            <a:t>hyeperparameter</a:t>
          </a:r>
          <a:r>
            <a:rPr lang="en-US" sz="900" kern="1200" dirty="0" smtClean="0"/>
            <a:t> tuning, </a:t>
          </a:r>
          <a:r>
            <a:rPr lang="en-US" sz="900" kern="1200" dirty="0" err="1" smtClean="0"/>
            <a:t>XGBoost</a:t>
          </a:r>
          <a:r>
            <a:rPr lang="en-US" sz="900" kern="1200" dirty="0" smtClean="0"/>
            <a:t> model gives a better result but the model become overfitting. Due to limited of time and laptop performance, I was unable to perform more </a:t>
          </a:r>
          <a:r>
            <a:rPr lang="en-US" sz="900" kern="1200" dirty="0" err="1" smtClean="0"/>
            <a:t>hyperparameter</a:t>
          </a:r>
          <a:r>
            <a:rPr lang="en-US" sz="900" kern="1200" dirty="0" smtClean="0"/>
            <a:t> tuning with more parameters.</a:t>
          </a:r>
          <a:endParaRPr lang="en-US" sz="900" kern="1200" dirty="0"/>
        </a:p>
      </dsp:txBody>
      <dsp:txXfrm>
        <a:off x="356115" y="1776094"/>
        <a:ext cx="4462578" cy="507455"/>
      </dsp:txXfrm>
    </dsp:sp>
    <dsp:sp modelId="{4D3B7DE7-6B71-4C0C-B65E-AA70E406DA13}">
      <dsp:nvSpPr>
        <dsp:cNvPr id="0" name=""/>
        <dsp:cNvSpPr/>
      </dsp:nvSpPr>
      <dsp:spPr>
        <a:xfrm>
          <a:off x="38955" y="1712662"/>
          <a:ext cx="634319" cy="634319"/>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A55B7-0182-4ABD-A984-F96939A93937}" type="datetimeFigureOut">
              <a:rPr lang="id-ID" smtClean="0"/>
              <a:t>13/10/2020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C0DEE-213C-4066-A6E5-5223CA6530C5}" type="slidenum">
              <a:rPr lang="id-ID" smtClean="0"/>
              <a:t>‹#›</a:t>
            </a:fld>
            <a:endParaRPr lang="id-ID"/>
          </a:p>
        </p:txBody>
      </p:sp>
    </p:spTree>
    <p:extLst>
      <p:ext uri="{BB962C8B-B14F-4D97-AF65-F5344CB8AC3E}">
        <p14:creationId xmlns:p14="http://schemas.microsoft.com/office/powerpoint/2010/main" val="258479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D75C0DEE-213C-4066-A6E5-5223CA6530C5}" type="slidenum">
              <a:rPr lang="id-ID" smtClean="0"/>
              <a:t>2</a:t>
            </a:fld>
            <a:endParaRPr lang="id-ID"/>
          </a:p>
        </p:txBody>
      </p:sp>
    </p:spTree>
    <p:extLst>
      <p:ext uri="{BB962C8B-B14F-4D97-AF65-F5344CB8AC3E}">
        <p14:creationId xmlns:p14="http://schemas.microsoft.com/office/powerpoint/2010/main" val="265897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D75C0DEE-213C-4066-A6E5-5223CA6530C5}" type="slidenum">
              <a:rPr lang="id-ID" smtClean="0"/>
              <a:t>3</a:t>
            </a:fld>
            <a:endParaRPr lang="id-ID"/>
          </a:p>
        </p:txBody>
      </p:sp>
    </p:spTree>
    <p:extLst>
      <p:ext uri="{BB962C8B-B14F-4D97-AF65-F5344CB8AC3E}">
        <p14:creationId xmlns:p14="http://schemas.microsoft.com/office/powerpoint/2010/main" val="2844340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D75C0DEE-213C-4066-A6E5-5223CA6530C5}" type="slidenum">
              <a:rPr lang="id-ID" smtClean="0"/>
              <a:t>4</a:t>
            </a:fld>
            <a:endParaRPr lang="id-ID"/>
          </a:p>
        </p:txBody>
      </p:sp>
    </p:spTree>
    <p:extLst>
      <p:ext uri="{BB962C8B-B14F-4D97-AF65-F5344CB8AC3E}">
        <p14:creationId xmlns:p14="http://schemas.microsoft.com/office/powerpoint/2010/main" val="308721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D75C0DEE-213C-4066-A6E5-5223CA6530C5}" type="slidenum">
              <a:rPr lang="id-ID" smtClean="0"/>
              <a:t>5</a:t>
            </a:fld>
            <a:endParaRPr lang="id-ID"/>
          </a:p>
        </p:txBody>
      </p:sp>
    </p:spTree>
    <p:extLst>
      <p:ext uri="{BB962C8B-B14F-4D97-AF65-F5344CB8AC3E}">
        <p14:creationId xmlns:p14="http://schemas.microsoft.com/office/powerpoint/2010/main" val="402250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D75C0DEE-213C-4066-A6E5-5223CA6530C5}" type="slidenum">
              <a:rPr lang="id-ID" smtClean="0"/>
              <a:t>6</a:t>
            </a:fld>
            <a:endParaRPr lang="id-ID"/>
          </a:p>
        </p:txBody>
      </p:sp>
    </p:spTree>
    <p:extLst>
      <p:ext uri="{BB962C8B-B14F-4D97-AF65-F5344CB8AC3E}">
        <p14:creationId xmlns:p14="http://schemas.microsoft.com/office/powerpoint/2010/main" val="425750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D75C0DEE-213C-4066-A6E5-5223CA6530C5}" type="slidenum">
              <a:rPr lang="id-ID" smtClean="0"/>
              <a:t>20</a:t>
            </a:fld>
            <a:endParaRPr lang="id-ID"/>
          </a:p>
        </p:txBody>
      </p:sp>
    </p:spTree>
    <p:extLst>
      <p:ext uri="{BB962C8B-B14F-4D97-AF65-F5344CB8AC3E}">
        <p14:creationId xmlns:p14="http://schemas.microsoft.com/office/powerpoint/2010/main" val="944972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560497-6C36-4521-BBD3-F6036A1D11C0}"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019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DE6DCC-306A-4A5D-9B50-13453624FA2D}" type="datetime1">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47719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DE6DCC-306A-4A5D-9B50-13453624FA2D}" type="datetime1">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79975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560497-6C36-4521-BBD3-F6036A1D11C0}" type="datetime1">
              <a:rPr lang="en-US" smtClean="0"/>
              <a:t>10/13/2020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4125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E6DCC-306A-4A5D-9B50-13453624FA2D}"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344067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41ACFE-9235-41AA-9914-CB66746E6857}"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121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DE6DCC-306A-4A5D-9B50-13453624FA2D}" type="datetime1">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571253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DE6DCC-306A-4A5D-9B50-13453624FA2D}" type="datetime1">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899640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63827E5-E53E-4D43-B2D1-A7E139B5DC48}" type="datetime1">
              <a:rPr lang="en-US" smtClean="0"/>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3573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DF9413-5E77-442A-B54E-943F42125023}" type="datetime1">
              <a:rPr lang="en-US" smtClean="0"/>
              <a:t>10/13/2020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1052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DE6DCC-306A-4A5D-9B50-13453624FA2D}" type="datetime1">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624102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E6DCC-306A-4A5D-9B50-13453624FA2D}"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048899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BAA5E8D-E4EC-45C1-B702-B413D56C0FF6}" type="datetime1">
              <a:rPr lang="en-US" smtClean="0"/>
              <a:t>10/13/2020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820389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E6DCC-306A-4A5D-9B50-13453624FA2D}"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665853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E6DCC-306A-4A5D-9B50-13453624FA2D}"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69943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41ACFE-9235-41AA-9914-CB66746E6857}"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0735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8DDE6DCC-306A-4A5D-9B50-13453624FA2D}" type="datetime1">
              <a:rPr lang="en-US" smtClean="0"/>
              <a:t>10/13/2020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594301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8DDE6DCC-306A-4A5D-9B50-13453624FA2D}" type="datetime1">
              <a:rPr lang="en-US" smtClean="0"/>
              <a:t>10/13/2020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09859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A63827E5-E53E-4D43-B2D1-A7E139B5DC48}" type="datetime1">
              <a:rPr lang="en-US" smtClean="0"/>
              <a:t>10/13/2020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38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4DF9413-5E77-442A-B54E-943F42125023}" type="datetime1">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21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8DDE6DCC-306A-4A5D-9B50-13453624FA2D}" type="datetime1">
              <a:rPr lang="en-US" smtClean="0"/>
              <a:t>10/13/2020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574829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7BAA5E8D-E4EC-45C1-B702-B413D56C0FF6}" type="datetime1">
              <a:rPr lang="en-US" smtClean="0"/>
              <a:t>10/13/2020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925406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295D749-4E0B-41DD-8628-589E2B606A42}" type="datetime1">
              <a:rPr lang="en-US" smtClean="0"/>
              <a:t>10/13/2020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00764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DDE6DCC-306A-4A5D-9B50-13453624FA2D}" type="datetime1">
              <a:rPr lang="en-US" smtClean="0"/>
              <a:t>10/13/2020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96562"/>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hyperlink" Target="https://www.hotelmanagement.net/tech/study-cancelation-rate-at-40-as-otas-push-free-change-policy" TargetMode="External"/><Relationship Id="rId4" Type="http://schemas.openxmlformats.org/officeDocument/2006/relationships/hyperlink" Target="https://www.hotelnewsnow.com/Articles/286991/Portugals-tourism-boom-sparks-economics-hotel-growt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jessemostipak/hotel-booking-demand"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72134" y="1045028"/>
            <a:ext cx="4711232" cy="2243055"/>
          </a:xfrm>
        </p:spPr>
        <p:txBody>
          <a:bodyPr>
            <a:normAutofit/>
          </a:bodyPr>
          <a:lstStyle/>
          <a:p>
            <a:r>
              <a:rPr lang="en-US" sz="4400" dirty="0"/>
              <a:t>Predicting Hotel Booking Cancelation</a:t>
            </a:r>
            <a:endParaRPr lang="en-US" sz="4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378615" y="3530425"/>
            <a:ext cx="3072952" cy="785656"/>
          </a:xfrm>
        </p:spPr>
        <p:txBody>
          <a:bodyPr>
            <a:normAutofit/>
          </a:bodyPr>
          <a:lstStyle/>
          <a:p>
            <a:r>
              <a:rPr lang="en-US" dirty="0" smtClean="0"/>
              <a:t>HIMAWAN ICHWANA</a:t>
            </a:r>
            <a:endParaRPr lang="en-US" dirty="0"/>
          </a:p>
        </p:txBody>
      </p:sp>
      <p:sp>
        <p:nvSpPr>
          <p:cNvPr id="4" name="Slide Number Placeholder 3">
            <a:extLst>
              <a:ext uri="{FF2B5EF4-FFF2-40B4-BE49-F238E27FC236}">
                <a16:creationId xmlns:a16="http://schemas.microsoft.com/office/drawing/2014/main" id="{50F75CD9-B55D-413A-BAAC-AE1E8251EA95}"/>
              </a:ext>
            </a:extLst>
          </p:cNvPr>
          <p:cNvSpPr>
            <a:spLocks noGrp="1"/>
          </p:cNvSpPr>
          <p:nvPr>
            <p:ph type="sldNum" sz="quarter" idx="12"/>
          </p:nvPr>
        </p:nvSpPr>
        <p:spPr>
          <a:xfrm>
            <a:off x="133249" y="1430486"/>
            <a:ext cx="338885" cy="548641"/>
          </a:xfrm>
        </p:spPr>
        <p:txBody>
          <a:bodyPr/>
          <a:lstStyle/>
          <a:p>
            <a:fld id="{3A98EE3D-8CD1-4C3F-BD1C-C98C9596463C}" type="slidenum">
              <a:rPr lang="en-US" smtClean="0"/>
              <a:pPr/>
              <a:t>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66" y="-1"/>
            <a:ext cx="7008634" cy="6130835"/>
          </a:xfrm>
          <a:prstGeom prst="rect">
            <a:avLst/>
          </a:prstGeom>
        </p:spPr>
      </p:pic>
    </p:spTree>
    <p:extLst>
      <p:ext uri="{BB962C8B-B14F-4D97-AF65-F5344CB8AC3E}">
        <p14:creationId xmlns:p14="http://schemas.microsoft.com/office/powerpoint/2010/main" val="1583120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Which hotel has more cancelations?</a:t>
            </a:r>
          </a:p>
        </p:txBody>
      </p:sp>
      <p:sp>
        <p:nvSpPr>
          <p:cNvPr id="4" name="Slide Number Placeholder 3"/>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p:cNvPicPr>
            <a:picLocks noChangeAspect="1"/>
          </p:cNvPicPr>
          <p:nvPr/>
        </p:nvPicPr>
        <p:blipFill>
          <a:blip r:embed="rId2"/>
          <a:stretch>
            <a:fillRect/>
          </a:stretch>
        </p:blipFill>
        <p:spPr>
          <a:xfrm>
            <a:off x="3465210" y="466917"/>
            <a:ext cx="4586776" cy="3352608"/>
          </a:xfrm>
          <a:prstGeom prst="rect">
            <a:avLst/>
          </a:prstGeom>
        </p:spPr>
      </p:pic>
      <p:pic>
        <p:nvPicPr>
          <p:cNvPr id="7" name="Picture 6"/>
          <p:cNvPicPr>
            <a:picLocks noChangeAspect="1"/>
          </p:cNvPicPr>
          <p:nvPr/>
        </p:nvPicPr>
        <p:blipFill>
          <a:blip r:embed="rId3"/>
          <a:stretch>
            <a:fillRect/>
          </a:stretch>
        </p:blipFill>
        <p:spPr>
          <a:xfrm>
            <a:off x="4424854" y="4089414"/>
            <a:ext cx="2362200" cy="1162050"/>
          </a:xfrm>
          <a:prstGeom prst="rect">
            <a:avLst/>
          </a:prstGeom>
        </p:spPr>
      </p:pic>
      <p:pic>
        <p:nvPicPr>
          <p:cNvPr id="8" name="Picture 7"/>
          <p:cNvPicPr>
            <a:picLocks noChangeAspect="1"/>
          </p:cNvPicPr>
          <p:nvPr/>
        </p:nvPicPr>
        <p:blipFill rotWithShape="1">
          <a:blip r:embed="rId4"/>
          <a:srcRect l="2122"/>
          <a:stretch/>
        </p:blipFill>
        <p:spPr>
          <a:xfrm>
            <a:off x="8058221" y="579452"/>
            <a:ext cx="3381841" cy="4672012"/>
          </a:xfrm>
          <a:prstGeom prst="rect">
            <a:avLst/>
          </a:prstGeom>
        </p:spPr>
      </p:pic>
      <p:pic>
        <p:nvPicPr>
          <p:cNvPr id="9" name="Picture 8"/>
          <p:cNvPicPr>
            <a:picLocks noChangeAspect="1"/>
          </p:cNvPicPr>
          <p:nvPr/>
        </p:nvPicPr>
        <p:blipFill>
          <a:blip r:embed="rId5"/>
          <a:stretch>
            <a:fillRect/>
          </a:stretch>
        </p:blipFill>
        <p:spPr>
          <a:xfrm>
            <a:off x="3465210" y="5241937"/>
            <a:ext cx="8221965" cy="1314427"/>
          </a:xfrm>
          <a:prstGeom prst="rect">
            <a:avLst/>
          </a:prstGeom>
        </p:spPr>
      </p:pic>
    </p:spTree>
    <p:extLst>
      <p:ext uri="{BB962C8B-B14F-4D97-AF65-F5344CB8AC3E}">
        <p14:creationId xmlns:p14="http://schemas.microsoft.com/office/powerpoint/2010/main" val="814832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Which hotel has more cancelations?</a:t>
            </a:r>
          </a:p>
        </p:txBody>
      </p:sp>
      <p:sp>
        <p:nvSpPr>
          <p:cNvPr id="4" name="Slide Number Placeholder 3"/>
          <p:cNvSpPr>
            <a:spLocks noGrp="1"/>
          </p:cNvSpPr>
          <p:nvPr>
            <p:ph type="sldNum" sz="quarter" idx="12"/>
          </p:nvPr>
        </p:nvSpPr>
        <p:spPr/>
        <p:txBody>
          <a:bodyPr/>
          <a:lstStyle/>
          <a:p>
            <a:fld id="{3A98EE3D-8CD1-4C3F-BD1C-C98C9596463C}" type="slidenum">
              <a:rPr lang="en-US" smtClean="0"/>
              <a:t>11</a:t>
            </a:fld>
            <a:endParaRPr lang="en-US" dirty="0"/>
          </a:p>
        </p:txBody>
      </p:sp>
      <p:pic>
        <p:nvPicPr>
          <p:cNvPr id="3" name="Picture 2"/>
          <p:cNvPicPr>
            <a:picLocks noChangeAspect="1"/>
          </p:cNvPicPr>
          <p:nvPr/>
        </p:nvPicPr>
        <p:blipFill>
          <a:blip r:embed="rId2"/>
          <a:stretch>
            <a:fillRect/>
          </a:stretch>
        </p:blipFill>
        <p:spPr>
          <a:xfrm>
            <a:off x="3529013" y="714375"/>
            <a:ext cx="3824288" cy="3666508"/>
          </a:xfrm>
          <a:prstGeom prst="rect">
            <a:avLst/>
          </a:prstGeom>
        </p:spPr>
      </p:pic>
      <p:pic>
        <p:nvPicPr>
          <p:cNvPr id="5" name="Picture 4"/>
          <p:cNvPicPr>
            <a:picLocks noChangeAspect="1"/>
          </p:cNvPicPr>
          <p:nvPr/>
        </p:nvPicPr>
        <p:blipFill>
          <a:blip r:embed="rId3"/>
          <a:stretch>
            <a:fillRect/>
          </a:stretch>
        </p:blipFill>
        <p:spPr>
          <a:xfrm>
            <a:off x="7519987" y="837583"/>
            <a:ext cx="3571704" cy="3543300"/>
          </a:xfrm>
          <a:prstGeom prst="rect">
            <a:avLst/>
          </a:prstGeom>
        </p:spPr>
      </p:pic>
      <p:pic>
        <p:nvPicPr>
          <p:cNvPr id="6" name="Picture 5"/>
          <p:cNvPicPr>
            <a:picLocks noChangeAspect="1"/>
          </p:cNvPicPr>
          <p:nvPr/>
        </p:nvPicPr>
        <p:blipFill>
          <a:blip r:embed="rId4"/>
          <a:stretch>
            <a:fillRect/>
          </a:stretch>
        </p:blipFill>
        <p:spPr>
          <a:xfrm>
            <a:off x="3738562" y="4662487"/>
            <a:ext cx="6791325" cy="981075"/>
          </a:xfrm>
          <a:prstGeom prst="rect">
            <a:avLst/>
          </a:prstGeom>
        </p:spPr>
      </p:pic>
    </p:spTree>
    <p:extLst>
      <p:ext uri="{BB962C8B-B14F-4D97-AF65-F5344CB8AC3E}">
        <p14:creationId xmlns:p14="http://schemas.microsoft.com/office/powerpoint/2010/main" val="2752856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Where </a:t>
            </a:r>
            <a:r>
              <a:rPr lang="en-US" b="1" dirty="0" smtClean="0"/>
              <a:t>do </a:t>
            </a:r>
            <a:r>
              <a:rPr lang="en-US" b="1" dirty="0"/>
              <a:t>the visitors come from?</a:t>
            </a:r>
          </a:p>
        </p:txBody>
      </p:sp>
      <p:sp>
        <p:nvSpPr>
          <p:cNvPr id="4" name="Slide Number Placeholder 3"/>
          <p:cNvSpPr>
            <a:spLocks noGrp="1"/>
          </p:cNvSpPr>
          <p:nvPr>
            <p:ph type="sldNum" sz="quarter" idx="12"/>
          </p:nvPr>
        </p:nvSpPr>
        <p:spPr/>
        <p:txBody>
          <a:bodyPr/>
          <a:lstStyle/>
          <a:p>
            <a:fld id="{3A98EE3D-8CD1-4C3F-BD1C-C98C9596463C}" type="slidenum">
              <a:rPr lang="en-US" smtClean="0"/>
              <a:t>12</a:t>
            </a:fld>
            <a:endParaRPr lang="en-US" dirty="0"/>
          </a:p>
        </p:txBody>
      </p:sp>
      <p:pic>
        <p:nvPicPr>
          <p:cNvPr id="3" name="Picture 2"/>
          <p:cNvPicPr>
            <a:picLocks noChangeAspect="1"/>
          </p:cNvPicPr>
          <p:nvPr/>
        </p:nvPicPr>
        <p:blipFill>
          <a:blip r:embed="rId2"/>
          <a:stretch>
            <a:fillRect/>
          </a:stretch>
        </p:blipFill>
        <p:spPr>
          <a:xfrm>
            <a:off x="3632054" y="771525"/>
            <a:ext cx="7002081" cy="4381500"/>
          </a:xfrm>
          <a:prstGeom prst="rect">
            <a:avLst/>
          </a:prstGeom>
        </p:spPr>
      </p:pic>
      <p:pic>
        <p:nvPicPr>
          <p:cNvPr id="6" name="Picture 5"/>
          <p:cNvPicPr>
            <a:picLocks noChangeAspect="1"/>
          </p:cNvPicPr>
          <p:nvPr/>
        </p:nvPicPr>
        <p:blipFill>
          <a:blip r:embed="rId3"/>
          <a:stretch>
            <a:fillRect/>
          </a:stretch>
        </p:blipFill>
        <p:spPr>
          <a:xfrm>
            <a:off x="3632054" y="5364610"/>
            <a:ext cx="7886699" cy="991740"/>
          </a:xfrm>
          <a:prstGeom prst="rect">
            <a:avLst/>
          </a:prstGeom>
        </p:spPr>
      </p:pic>
    </p:spTree>
    <p:extLst>
      <p:ext uri="{BB962C8B-B14F-4D97-AF65-F5344CB8AC3E}">
        <p14:creationId xmlns:p14="http://schemas.microsoft.com/office/powerpoint/2010/main" val="2994742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Does lead time affect cancelation?</a:t>
            </a:r>
          </a:p>
        </p:txBody>
      </p:sp>
      <p:sp>
        <p:nvSpPr>
          <p:cNvPr id="4" name="Slide Number Placeholder 3"/>
          <p:cNvSpPr>
            <a:spLocks noGrp="1"/>
          </p:cNvSpPr>
          <p:nvPr>
            <p:ph type="sldNum" sz="quarter" idx="12"/>
          </p:nvPr>
        </p:nvSpPr>
        <p:spPr/>
        <p:txBody>
          <a:bodyPr/>
          <a:lstStyle/>
          <a:p>
            <a:fld id="{3A98EE3D-8CD1-4C3F-BD1C-C98C9596463C}" type="slidenum">
              <a:rPr lang="en-US" smtClean="0"/>
              <a:t>13</a:t>
            </a:fld>
            <a:endParaRPr lang="en-US" dirty="0"/>
          </a:p>
        </p:txBody>
      </p:sp>
      <p:pic>
        <p:nvPicPr>
          <p:cNvPr id="3" name="Picture 2"/>
          <p:cNvPicPr>
            <a:picLocks noChangeAspect="1"/>
          </p:cNvPicPr>
          <p:nvPr/>
        </p:nvPicPr>
        <p:blipFill>
          <a:blip r:embed="rId2"/>
          <a:stretch>
            <a:fillRect/>
          </a:stretch>
        </p:blipFill>
        <p:spPr>
          <a:xfrm>
            <a:off x="4105275" y="98236"/>
            <a:ext cx="3197657" cy="2776197"/>
          </a:xfrm>
          <a:prstGeom prst="rect">
            <a:avLst/>
          </a:prstGeom>
        </p:spPr>
      </p:pic>
      <p:pic>
        <p:nvPicPr>
          <p:cNvPr id="5" name="Picture 4"/>
          <p:cNvPicPr>
            <a:picLocks noChangeAspect="1"/>
          </p:cNvPicPr>
          <p:nvPr/>
        </p:nvPicPr>
        <p:blipFill>
          <a:blip r:embed="rId3"/>
          <a:stretch>
            <a:fillRect/>
          </a:stretch>
        </p:blipFill>
        <p:spPr>
          <a:xfrm>
            <a:off x="7548075" y="511734"/>
            <a:ext cx="2384243" cy="1827006"/>
          </a:xfrm>
          <a:prstGeom prst="rect">
            <a:avLst/>
          </a:prstGeom>
        </p:spPr>
      </p:pic>
      <p:pic>
        <p:nvPicPr>
          <p:cNvPr id="6" name="Picture 5"/>
          <p:cNvPicPr>
            <a:picLocks noChangeAspect="1"/>
          </p:cNvPicPr>
          <p:nvPr/>
        </p:nvPicPr>
        <p:blipFill rotWithShape="1">
          <a:blip r:embed="rId4"/>
          <a:srcRect t="1522"/>
          <a:stretch/>
        </p:blipFill>
        <p:spPr>
          <a:xfrm>
            <a:off x="5198631" y="3057726"/>
            <a:ext cx="4878819" cy="2520615"/>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3733800" y="5578341"/>
            <a:ext cx="6819900" cy="1162050"/>
          </a:xfrm>
          <a:prstGeom prst="rect">
            <a:avLst/>
          </a:prstGeom>
        </p:spPr>
      </p:pic>
    </p:spTree>
    <p:extLst>
      <p:ext uri="{BB962C8B-B14F-4D97-AF65-F5344CB8AC3E}">
        <p14:creationId xmlns:p14="http://schemas.microsoft.com/office/powerpoint/2010/main" val="1207708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Does total member </a:t>
            </a:r>
            <a:r>
              <a:rPr lang="en-US" b="1" dirty="0" smtClean="0"/>
              <a:t>affect </a:t>
            </a:r>
            <a:r>
              <a:rPr lang="en-US" b="1" dirty="0"/>
              <a:t>cancelation</a:t>
            </a:r>
            <a:r>
              <a:rPr lang="en-US" b="1" dirty="0" smtClean="0"/>
              <a:t>?</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14</a:t>
            </a:fld>
            <a:endParaRPr lang="en-US" dirty="0"/>
          </a:p>
        </p:txBody>
      </p:sp>
      <p:pic>
        <p:nvPicPr>
          <p:cNvPr id="3" name="Picture 2"/>
          <p:cNvPicPr>
            <a:picLocks noChangeAspect="1"/>
          </p:cNvPicPr>
          <p:nvPr/>
        </p:nvPicPr>
        <p:blipFill>
          <a:blip r:embed="rId2"/>
          <a:stretch>
            <a:fillRect/>
          </a:stretch>
        </p:blipFill>
        <p:spPr>
          <a:xfrm>
            <a:off x="7452785" y="776668"/>
            <a:ext cx="3629025" cy="2676525"/>
          </a:xfrm>
          <a:prstGeom prst="rect">
            <a:avLst/>
          </a:prstGeom>
        </p:spPr>
      </p:pic>
      <p:pic>
        <p:nvPicPr>
          <p:cNvPr id="5" name="Picture 4"/>
          <p:cNvPicPr>
            <a:picLocks noChangeAspect="1"/>
          </p:cNvPicPr>
          <p:nvPr/>
        </p:nvPicPr>
        <p:blipFill>
          <a:blip r:embed="rId3"/>
          <a:stretch>
            <a:fillRect/>
          </a:stretch>
        </p:blipFill>
        <p:spPr>
          <a:xfrm>
            <a:off x="3752850" y="709803"/>
            <a:ext cx="3467100" cy="3114675"/>
          </a:xfrm>
          <a:prstGeom prst="rect">
            <a:avLst/>
          </a:prstGeom>
        </p:spPr>
      </p:pic>
      <p:pic>
        <p:nvPicPr>
          <p:cNvPr id="6" name="Picture 5"/>
          <p:cNvPicPr>
            <a:picLocks noChangeAspect="1"/>
          </p:cNvPicPr>
          <p:nvPr/>
        </p:nvPicPr>
        <p:blipFill>
          <a:blip r:embed="rId4"/>
          <a:stretch>
            <a:fillRect/>
          </a:stretch>
        </p:blipFill>
        <p:spPr>
          <a:xfrm>
            <a:off x="3543300" y="4153218"/>
            <a:ext cx="8048625" cy="952181"/>
          </a:xfrm>
          <a:prstGeom prst="rect">
            <a:avLst/>
          </a:prstGeom>
        </p:spPr>
      </p:pic>
    </p:spTree>
    <p:extLst>
      <p:ext uri="{BB962C8B-B14F-4D97-AF65-F5344CB8AC3E}">
        <p14:creationId xmlns:p14="http://schemas.microsoft.com/office/powerpoint/2010/main" val="2653577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b="1" dirty="0"/>
              <a:t>Does deposit type affect cancelation?</a:t>
            </a:r>
          </a:p>
        </p:txBody>
      </p:sp>
      <p:sp>
        <p:nvSpPr>
          <p:cNvPr id="4" name="Slide Number Placeholder 3"/>
          <p:cNvSpPr>
            <a:spLocks noGrp="1"/>
          </p:cNvSpPr>
          <p:nvPr>
            <p:ph type="sldNum" sz="quarter" idx="12"/>
          </p:nvPr>
        </p:nvSpPr>
        <p:spPr/>
        <p:txBody>
          <a:bodyPr/>
          <a:lstStyle/>
          <a:p>
            <a:fld id="{3A98EE3D-8CD1-4C3F-BD1C-C98C9596463C}" type="slidenum">
              <a:rPr lang="en-US" smtClean="0"/>
              <a:t>15</a:t>
            </a:fld>
            <a:endParaRPr lang="en-US" dirty="0"/>
          </a:p>
        </p:txBody>
      </p:sp>
      <p:pic>
        <p:nvPicPr>
          <p:cNvPr id="3" name="Picture 2"/>
          <p:cNvPicPr>
            <a:picLocks noChangeAspect="1"/>
          </p:cNvPicPr>
          <p:nvPr/>
        </p:nvPicPr>
        <p:blipFill>
          <a:blip r:embed="rId2"/>
          <a:stretch>
            <a:fillRect/>
          </a:stretch>
        </p:blipFill>
        <p:spPr>
          <a:xfrm>
            <a:off x="3695700" y="109537"/>
            <a:ext cx="3543300" cy="3057525"/>
          </a:xfrm>
          <a:prstGeom prst="rect">
            <a:avLst/>
          </a:prstGeom>
        </p:spPr>
      </p:pic>
      <p:pic>
        <p:nvPicPr>
          <p:cNvPr id="5" name="Picture 4"/>
          <p:cNvPicPr>
            <a:picLocks noChangeAspect="1"/>
          </p:cNvPicPr>
          <p:nvPr/>
        </p:nvPicPr>
        <p:blipFill>
          <a:blip r:embed="rId3"/>
          <a:stretch>
            <a:fillRect/>
          </a:stretch>
        </p:blipFill>
        <p:spPr>
          <a:xfrm>
            <a:off x="7010400" y="190500"/>
            <a:ext cx="4572000" cy="2628900"/>
          </a:xfrm>
          <a:prstGeom prst="rect">
            <a:avLst/>
          </a:prstGeom>
        </p:spPr>
      </p:pic>
      <p:pic>
        <p:nvPicPr>
          <p:cNvPr id="6" name="Picture 5"/>
          <p:cNvPicPr>
            <a:picLocks noChangeAspect="1"/>
          </p:cNvPicPr>
          <p:nvPr/>
        </p:nvPicPr>
        <p:blipFill>
          <a:blip r:embed="rId4"/>
          <a:stretch>
            <a:fillRect/>
          </a:stretch>
        </p:blipFill>
        <p:spPr>
          <a:xfrm>
            <a:off x="5105399" y="3167062"/>
            <a:ext cx="4690535" cy="2536458"/>
          </a:xfrm>
          <a:prstGeom prst="rect">
            <a:avLst/>
          </a:prstGeom>
        </p:spPr>
      </p:pic>
      <p:pic>
        <p:nvPicPr>
          <p:cNvPr id="7" name="Picture 6"/>
          <p:cNvPicPr>
            <a:picLocks noChangeAspect="1"/>
          </p:cNvPicPr>
          <p:nvPr/>
        </p:nvPicPr>
        <p:blipFill>
          <a:blip r:embed="rId5"/>
          <a:stretch>
            <a:fillRect/>
          </a:stretch>
        </p:blipFill>
        <p:spPr>
          <a:xfrm>
            <a:off x="3707341" y="5748337"/>
            <a:ext cx="6743700" cy="952500"/>
          </a:xfrm>
          <a:prstGeom prst="rect">
            <a:avLst/>
          </a:prstGeom>
        </p:spPr>
      </p:pic>
    </p:spTree>
    <p:extLst>
      <p:ext uri="{BB962C8B-B14F-4D97-AF65-F5344CB8AC3E}">
        <p14:creationId xmlns:p14="http://schemas.microsoft.com/office/powerpoint/2010/main" val="2342449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b="1" dirty="0" smtClean="0"/>
              <a:t>Do Market Segment &amp; Distribution Channel </a:t>
            </a:r>
            <a:r>
              <a:rPr lang="it-IT" b="1" dirty="0"/>
              <a:t>affect cancelation?</a:t>
            </a:r>
          </a:p>
        </p:txBody>
      </p:sp>
      <p:sp>
        <p:nvSpPr>
          <p:cNvPr id="4" name="Slide Number Placeholder 3"/>
          <p:cNvSpPr>
            <a:spLocks noGrp="1"/>
          </p:cNvSpPr>
          <p:nvPr>
            <p:ph type="sldNum" sz="quarter" idx="12"/>
          </p:nvPr>
        </p:nvSpPr>
        <p:spPr/>
        <p:txBody>
          <a:bodyPr/>
          <a:lstStyle/>
          <a:p>
            <a:fld id="{3A98EE3D-8CD1-4C3F-BD1C-C98C9596463C}" type="slidenum">
              <a:rPr lang="en-US" smtClean="0"/>
              <a:t>16</a:t>
            </a:fld>
            <a:endParaRPr lang="en-US" dirty="0"/>
          </a:p>
        </p:txBody>
      </p:sp>
      <p:pic>
        <p:nvPicPr>
          <p:cNvPr id="3" name="Picture 2"/>
          <p:cNvPicPr>
            <a:picLocks noChangeAspect="1"/>
          </p:cNvPicPr>
          <p:nvPr/>
        </p:nvPicPr>
        <p:blipFill>
          <a:blip r:embed="rId2"/>
          <a:stretch>
            <a:fillRect/>
          </a:stretch>
        </p:blipFill>
        <p:spPr>
          <a:xfrm>
            <a:off x="3557588" y="76201"/>
            <a:ext cx="2594134" cy="2724150"/>
          </a:xfrm>
          <a:prstGeom prst="rect">
            <a:avLst/>
          </a:prstGeom>
        </p:spPr>
      </p:pic>
      <p:pic>
        <p:nvPicPr>
          <p:cNvPr id="5" name="Picture 4"/>
          <p:cNvPicPr>
            <a:picLocks noChangeAspect="1"/>
          </p:cNvPicPr>
          <p:nvPr/>
        </p:nvPicPr>
        <p:blipFill>
          <a:blip r:embed="rId3"/>
          <a:stretch>
            <a:fillRect/>
          </a:stretch>
        </p:blipFill>
        <p:spPr>
          <a:xfrm>
            <a:off x="6348413" y="76201"/>
            <a:ext cx="2730860" cy="2783681"/>
          </a:xfrm>
          <a:prstGeom prst="rect">
            <a:avLst/>
          </a:prstGeom>
        </p:spPr>
      </p:pic>
      <p:pic>
        <p:nvPicPr>
          <p:cNvPr id="6" name="Picture 5"/>
          <p:cNvPicPr>
            <a:picLocks noChangeAspect="1"/>
          </p:cNvPicPr>
          <p:nvPr/>
        </p:nvPicPr>
        <p:blipFill>
          <a:blip r:embed="rId4"/>
          <a:stretch>
            <a:fillRect/>
          </a:stretch>
        </p:blipFill>
        <p:spPr>
          <a:xfrm>
            <a:off x="9158288" y="76202"/>
            <a:ext cx="2461708" cy="2783680"/>
          </a:xfrm>
          <a:prstGeom prst="rect">
            <a:avLst/>
          </a:prstGeom>
        </p:spPr>
      </p:pic>
      <p:pic>
        <p:nvPicPr>
          <p:cNvPr id="7" name="Picture 6"/>
          <p:cNvPicPr>
            <a:picLocks noChangeAspect="1"/>
          </p:cNvPicPr>
          <p:nvPr/>
        </p:nvPicPr>
        <p:blipFill>
          <a:blip r:embed="rId5"/>
          <a:stretch>
            <a:fillRect/>
          </a:stretch>
        </p:blipFill>
        <p:spPr>
          <a:xfrm>
            <a:off x="3619501" y="3100489"/>
            <a:ext cx="2609850" cy="2760057"/>
          </a:xfrm>
          <a:prstGeom prst="rect">
            <a:avLst/>
          </a:prstGeom>
        </p:spPr>
      </p:pic>
      <p:pic>
        <p:nvPicPr>
          <p:cNvPr id="8" name="Picture 7"/>
          <p:cNvPicPr>
            <a:picLocks noChangeAspect="1"/>
          </p:cNvPicPr>
          <p:nvPr/>
        </p:nvPicPr>
        <p:blipFill>
          <a:blip r:embed="rId6"/>
          <a:stretch>
            <a:fillRect/>
          </a:stretch>
        </p:blipFill>
        <p:spPr>
          <a:xfrm>
            <a:off x="6671917" y="3149399"/>
            <a:ext cx="2486371" cy="2662236"/>
          </a:xfrm>
          <a:prstGeom prst="rect">
            <a:avLst/>
          </a:prstGeom>
        </p:spPr>
      </p:pic>
      <p:grpSp>
        <p:nvGrpSpPr>
          <p:cNvPr id="11" name="Group 10"/>
          <p:cNvGrpSpPr/>
          <p:nvPr/>
        </p:nvGrpSpPr>
        <p:grpSpPr>
          <a:xfrm>
            <a:off x="3657601" y="5860546"/>
            <a:ext cx="5143500" cy="909840"/>
            <a:chOff x="5691014" y="5860546"/>
            <a:chExt cx="5143500" cy="909840"/>
          </a:xfrm>
        </p:grpSpPr>
        <p:pic>
          <p:nvPicPr>
            <p:cNvPr id="9" name="Picture 8"/>
            <p:cNvPicPr>
              <a:picLocks noChangeAspect="1"/>
            </p:cNvPicPr>
            <p:nvPr/>
          </p:nvPicPr>
          <p:blipFill>
            <a:blip r:embed="rId7"/>
            <a:stretch>
              <a:fillRect/>
            </a:stretch>
          </p:blipFill>
          <p:spPr>
            <a:xfrm>
              <a:off x="5691014" y="5860546"/>
              <a:ext cx="4391025" cy="661101"/>
            </a:xfrm>
            <a:prstGeom prst="rect">
              <a:avLst/>
            </a:prstGeom>
          </p:spPr>
        </p:pic>
        <p:pic>
          <p:nvPicPr>
            <p:cNvPr id="10" name="Picture 9"/>
            <p:cNvPicPr>
              <a:picLocks noChangeAspect="1"/>
            </p:cNvPicPr>
            <p:nvPr/>
          </p:nvPicPr>
          <p:blipFill>
            <a:blip r:embed="rId8"/>
            <a:stretch>
              <a:fillRect/>
            </a:stretch>
          </p:blipFill>
          <p:spPr>
            <a:xfrm>
              <a:off x="5719589" y="6427283"/>
              <a:ext cx="5114925" cy="343103"/>
            </a:xfrm>
            <a:prstGeom prst="rect">
              <a:avLst/>
            </a:prstGeom>
          </p:spPr>
        </p:pic>
      </p:grpSp>
    </p:spTree>
    <p:extLst>
      <p:ext uri="{BB962C8B-B14F-4D97-AF65-F5344CB8AC3E}">
        <p14:creationId xmlns:p14="http://schemas.microsoft.com/office/powerpoint/2010/main" val="932567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Which are types of room that </a:t>
            </a:r>
            <a:r>
              <a:rPr lang="en-US" b="1" dirty="0" smtClean="0"/>
              <a:t>have </a:t>
            </a:r>
            <a:r>
              <a:rPr lang="en-US" b="1" dirty="0"/>
              <a:t>the highest </a:t>
            </a:r>
            <a:r>
              <a:rPr lang="en-US" b="1" dirty="0" err="1"/>
              <a:t>precentage</a:t>
            </a:r>
            <a:r>
              <a:rPr lang="en-US" b="1" dirty="0"/>
              <a:t> of being canceled?</a:t>
            </a:r>
          </a:p>
        </p:txBody>
      </p:sp>
      <p:sp>
        <p:nvSpPr>
          <p:cNvPr id="4" name="Slide Number Placeholder 3"/>
          <p:cNvSpPr>
            <a:spLocks noGrp="1"/>
          </p:cNvSpPr>
          <p:nvPr>
            <p:ph type="sldNum" sz="quarter" idx="12"/>
          </p:nvPr>
        </p:nvSpPr>
        <p:spPr/>
        <p:txBody>
          <a:bodyPr/>
          <a:lstStyle/>
          <a:p>
            <a:fld id="{3A98EE3D-8CD1-4C3F-BD1C-C98C9596463C}" type="slidenum">
              <a:rPr lang="en-US" smtClean="0"/>
              <a:t>17</a:t>
            </a:fld>
            <a:endParaRPr lang="en-US" dirty="0"/>
          </a:p>
        </p:txBody>
      </p:sp>
      <p:pic>
        <p:nvPicPr>
          <p:cNvPr id="3" name="Picture 2"/>
          <p:cNvPicPr>
            <a:picLocks noChangeAspect="1"/>
          </p:cNvPicPr>
          <p:nvPr/>
        </p:nvPicPr>
        <p:blipFill>
          <a:blip r:embed="rId2"/>
          <a:stretch>
            <a:fillRect/>
          </a:stretch>
        </p:blipFill>
        <p:spPr>
          <a:xfrm>
            <a:off x="3686175" y="209550"/>
            <a:ext cx="4038600" cy="3752850"/>
          </a:xfrm>
          <a:prstGeom prst="rect">
            <a:avLst/>
          </a:prstGeom>
        </p:spPr>
      </p:pic>
      <p:pic>
        <p:nvPicPr>
          <p:cNvPr id="5" name="Picture 4"/>
          <p:cNvPicPr>
            <a:picLocks noChangeAspect="1"/>
          </p:cNvPicPr>
          <p:nvPr/>
        </p:nvPicPr>
        <p:blipFill>
          <a:blip r:embed="rId3"/>
          <a:stretch>
            <a:fillRect/>
          </a:stretch>
        </p:blipFill>
        <p:spPr>
          <a:xfrm>
            <a:off x="7493049" y="395287"/>
            <a:ext cx="4672013" cy="2228791"/>
          </a:xfrm>
          <a:prstGeom prst="rect">
            <a:avLst/>
          </a:prstGeom>
        </p:spPr>
      </p:pic>
      <p:pic>
        <p:nvPicPr>
          <p:cNvPr id="7" name="Picture 6"/>
          <p:cNvPicPr>
            <a:picLocks noChangeAspect="1"/>
          </p:cNvPicPr>
          <p:nvPr/>
        </p:nvPicPr>
        <p:blipFill>
          <a:blip r:embed="rId4"/>
          <a:stretch>
            <a:fillRect/>
          </a:stretch>
        </p:blipFill>
        <p:spPr>
          <a:xfrm>
            <a:off x="3686175" y="4148137"/>
            <a:ext cx="8139112" cy="599724"/>
          </a:xfrm>
          <a:prstGeom prst="rect">
            <a:avLst/>
          </a:prstGeom>
        </p:spPr>
      </p:pic>
    </p:spTree>
    <p:extLst>
      <p:ext uri="{BB962C8B-B14F-4D97-AF65-F5344CB8AC3E}">
        <p14:creationId xmlns:p14="http://schemas.microsoft.com/office/powerpoint/2010/main" val="190913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Does special request including car parking space affect cancelation?</a:t>
            </a:r>
          </a:p>
        </p:txBody>
      </p:sp>
      <p:sp>
        <p:nvSpPr>
          <p:cNvPr id="4" name="Slide Number Placeholder 3"/>
          <p:cNvSpPr>
            <a:spLocks noGrp="1"/>
          </p:cNvSpPr>
          <p:nvPr>
            <p:ph type="sldNum" sz="quarter" idx="12"/>
          </p:nvPr>
        </p:nvSpPr>
        <p:spPr/>
        <p:txBody>
          <a:bodyPr/>
          <a:lstStyle/>
          <a:p>
            <a:fld id="{3A98EE3D-8CD1-4C3F-BD1C-C98C9596463C}" type="slidenum">
              <a:rPr lang="en-US" smtClean="0"/>
              <a:t>18</a:t>
            </a:fld>
            <a:endParaRPr lang="en-US" dirty="0"/>
          </a:p>
        </p:txBody>
      </p:sp>
      <p:pic>
        <p:nvPicPr>
          <p:cNvPr id="3" name="Picture 2"/>
          <p:cNvPicPr>
            <a:picLocks noChangeAspect="1"/>
          </p:cNvPicPr>
          <p:nvPr/>
        </p:nvPicPr>
        <p:blipFill>
          <a:blip r:embed="rId2"/>
          <a:stretch>
            <a:fillRect/>
          </a:stretch>
        </p:blipFill>
        <p:spPr>
          <a:xfrm>
            <a:off x="3714750" y="531870"/>
            <a:ext cx="3051515" cy="2982856"/>
          </a:xfrm>
          <a:prstGeom prst="rect">
            <a:avLst/>
          </a:prstGeom>
        </p:spPr>
      </p:pic>
      <p:pic>
        <p:nvPicPr>
          <p:cNvPr id="5" name="Picture 4"/>
          <p:cNvPicPr>
            <a:picLocks noChangeAspect="1"/>
          </p:cNvPicPr>
          <p:nvPr/>
        </p:nvPicPr>
        <p:blipFill>
          <a:blip r:embed="rId3"/>
          <a:stretch>
            <a:fillRect/>
          </a:stretch>
        </p:blipFill>
        <p:spPr>
          <a:xfrm>
            <a:off x="6766265" y="390526"/>
            <a:ext cx="3339387" cy="3124200"/>
          </a:xfrm>
          <a:prstGeom prst="rect">
            <a:avLst/>
          </a:prstGeom>
        </p:spPr>
      </p:pic>
      <p:pic>
        <p:nvPicPr>
          <p:cNvPr id="7" name="Picture 6"/>
          <p:cNvPicPr>
            <a:picLocks noChangeAspect="1"/>
          </p:cNvPicPr>
          <p:nvPr/>
        </p:nvPicPr>
        <p:blipFill>
          <a:blip r:embed="rId4"/>
          <a:stretch>
            <a:fillRect/>
          </a:stretch>
        </p:blipFill>
        <p:spPr>
          <a:xfrm>
            <a:off x="4017057" y="3514726"/>
            <a:ext cx="2234859" cy="2081212"/>
          </a:xfrm>
          <a:prstGeom prst="rect">
            <a:avLst/>
          </a:prstGeom>
        </p:spPr>
      </p:pic>
      <p:pic>
        <p:nvPicPr>
          <p:cNvPr id="8" name="Picture 7"/>
          <p:cNvPicPr>
            <a:picLocks noChangeAspect="1"/>
          </p:cNvPicPr>
          <p:nvPr/>
        </p:nvPicPr>
        <p:blipFill>
          <a:blip r:embed="rId5"/>
          <a:stretch>
            <a:fillRect/>
          </a:stretch>
        </p:blipFill>
        <p:spPr>
          <a:xfrm>
            <a:off x="4017057" y="5725020"/>
            <a:ext cx="7177087" cy="865063"/>
          </a:xfrm>
          <a:prstGeom prst="rect">
            <a:avLst/>
          </a:prstGeom>
        </p:spPr>
      </p:pic>
    </p:spTree>
    <p:extLst>
      <p:ext uri="{BB962C8B-B14F-4D97-AF65-F5344CB8AC3E}">
        <p14:creationId xmlns:p14="http://schemas.microsoft.com/office/powerpoint/2010/main" val="3032827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the busiest month and which month whose the number of cancelation is the highest?</a:t>
            </a:r>
          </a:p>
        </p:txBody>
      </p:sp>
      <p:sp>
        <p:nvSpPr>
          <p:cNvPr id="4" name="Slide Number Placeholder 3"/>
          <p:cNvSpPr>
            <a:spLocks noGrp="1"/>
          </p:cNvSpPr>
          <p:nvPr>
            <p:ph type="sldNum" sz="quarter" idx="12"/>
          </p:nvPr>
        </p:nvSpPr>
        <p:spPr/>
        <p:txBody>
          <a:bodyPr/>
          <a:lstStyle/>
          <a:p>
            <a:fld id="{3A98EE3D-8CD1-4C3F-BD1C-C98C9596463C}" type="slidenum">
              <a:rPr lang="en-US" smtClean="0"/>
              <a:t>19</a:t>
            </a:fld>
            <a:endParaRPr lang="en-US" dirty="0"/>
          </a:p>
        </p:txBody>
      </p:sp>
      <p:pic>
        <p:nvPicPr>
          <p:cNvPr id="3" name="Picture 2"/>
          <p:cNvPicPr>
            <a:picLocks noChangeAspect="1"/>
          </p:cNvPicPr>
          <p:nvPr/>
        </p:nvPicPr>
        <p:blipFill>
          <a:blip r:embed="rId2"/>
          <a:stretch>
            <a:fillRect/>
          </a:stretch>
        </p:blipFill>
        <p:spPr>
          <a:xfrm>
            <a:off x="3486150" y="1209676"/>
            <a:ext cx="4788800" cy="2781300"/>
          </a:xfrm>
          <a:prstGeom prst="rect">
            <a:avLst/>
          </a:prstGeom>
        </p:spPr>
      </p:pic>
      <p:pic>
        <p:nvPicPr>
          <p:cNvPr id="5" name="Picture 4"/>
          <p:cNvPicPr>
            <a:picLocks noChangeAspect="1"/>
          </p:cNvPicPr>
          <p:nvPr/>
        </p:nvPicPr>
        <p:blipFill>
          <a:blip r:embed="rId3"/>
          <a:stretch>
            <a:fillRect/>
          </a:stretch>
        </p:blipFill>
        <p:spPr>
          <a:xfrm>
            <a:off x="8274950" y="833438"/>
            <a:ext cx="3220847" cy="3157538"/>
          </a:xfrm>
          <a:prstGeom prst="rect">
            <a:avLst/>
          </a:prstGeom>
        </p:spPr>
      </p:pic>
      <p:pic>
        <p:nvPicPr>
          <p:cNvPr id="6" name="Picture 5"/>
          <p:cNvPicPr>
            <a:picLocks noChangeAspect="1"/>
          </p:cNvPicPr>
          <p:nvPr/>
        </p:nvPicPr>
        <p:blipFill>
          <a:blip r:embed="rId4"/>
          <a:stretch>
            <a:fillRect/>
          </a:stretch>
        </p:blipFill>
        <p:spPr>
          <a:xfrm>
            <a:off x="3636723" y="4324350"/>
            <a:ext cx="7762875" cy="1257300"/>
          </a:xfrm>
          <a:prstGeom prst="rect">
            <a:avLst/>
          </a:prstGeom>
        </p:spPr>
      </p:pic>
    </p:spTree>
    <p:extLst>
      <p:ext uri="{BB962C8B-B14F-4D97-AF65-F5344CB8AC3E}">
        <p14:creationId xmlns:p14="http://schemas.microsoft.com/office/powerpoint/2010/main" val="4065714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b="1"/>
              <a:t>Project Outline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43919698"/>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927B797-522E-4508-B142-72227CC57179}"/>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650774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b="1" dirty="0" smtClean="0"/>
              <a:t>Feature engineering</a:t>
            </a:r>
            <a:endParaRPr lang="en-US" b="1" dirty="0"/>
          </a:p>
        </p:txBody>
      </p:sp>
      <p:sp>
        <p:nvSpPr>
          <p:cNvPr id="3" name="Slide Number Placeholder 2">
            <a:extLst>
              <a:ext uri="{FF2B5EF4-FFF2-40B4-BE49-F238E27FC236}">
                <a16:creationId xmlns:a16="http://schemas.microsoft.com/office/drawing/2014/main" id="{1927B797-522E-4508-B142-72227CC57179}"/>
              </a:ext>
            </a:extLst>
          </p:cNvPr>
          <p:cNvSpPr>
            <a:spLocks noGrp="1"/>
          </p:cNvSpPr>
          <p:nvPr>
            <p:ph type="sldNum" sz="quarter" idx="12"/>
          </p:nvPr>
        </p:nvSpPr>
        <p:spPr/>
        <p:txBody>
          <a:bodyPr/>
          <a:lstStyle/>
          <a:p>
            <a:fld id="{3A98EE3D-8CD1-4C3F-BD1C-C98C9596463C}" type="slidenum">
              <a:rPr lang="en-US" smtClean="0"/>
              <a:t>20</a:t>
            </a:fld>
            <a:endParaRPr lang="en-US" dirty="0"/>
          </a:p>
        </p:txBody>
      </p:sp>
      <p:graphicFrame>
        <p:nvGraphicFramePr>
          <p:cNvPr id="6" name="Content Placeholder 2">
            <a:extLst>
              <a:ext uri="{FF2B5EF4-FFF2-40B4-BE49-F238E27FC236}">
                <a16:creationId xmlns:a16="http://schemas.microsoft.com/office/drawing/2014/main" id="{41F20713-C0F4-47B4-BBDC-A82A2C5BF5B0}"/>
              </a:ext>
            </a:extLst>
          </p:cNvPr>
          <p:cNvGraphicFramePr>
            <a:graphicFrameLocks/>
          </p:cNvGraphicFramePr>
          <p:nvPr>
            <p:extLst>
              <p:ext uri="{D42A27DB-BD31-4B8C-83A1-F6EECF244321}">
                <p14:modId xmlns:p14="http://schemas.microsoft.com/office/powerpoint/2010/main" val="1992236806"/>
              </p:ext>
            </p:extLst>
          </p:nvPr>
        </p:nvGraphicFramePr>
        <p:xfrm>
          <a:off x="2622550" y="1606550"/>
          <a:ext cx="6711950" cy="402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7718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Looking for high correlation after aggregating some columns</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21</a:t>
            </a:fld>
            <a:endParaRPr lang="en-US" dirty="0"/>
          </a:p>
        </p:txBody>
      </p:sp>
      <p:pic>
        <p:nvPicPr>
          <p:cNvPr id="7" name="Picture 6"/>
          <p:cNvPicPr>
            <a:picLocks noChangeAspect="1"/>
          </p:cNvPicPr>
          <p:nvPr/>
        </p:nvPicPr>
        <p:blipFill>
          <a:blip r:embed="rId2"/>
          <a:stretch>
            <a:fillRect/>
          </a:stretch>
        </p:blipFill>
        <p:spPr>
          <a:xfrm>
            <a:off x="4478526" y="582612"/>
            <a:ext cx="5606622" cy="4686300"/>
          </a:xfrm>
          <a:prstGeom prst="rect">
            <a:avLst/>
          </a:prstGeom>
        </p:spPr>
      </p:pic>
      <p:pic>
        <p:nvPicPr>
          <p:cNvPr id="8" name="Picture 7"/>
          <p:cNvPicPr>
            <a:picLocks noChangeAspect="1"/>
          </p:cNvPicPr>
          <p:nvPr/>
        </p:nvPicPr>
        <p:blipFill rotWithShape="1">
          <a:blip r:embed="rId3"/>
          <a:srcRect b="23810"/>
          <a:stretch/>
        </p:blipFill>
        <p:spPr>
          <a:xfrm>
            <a:off x="3514725" y="5106987"/>
            <a:ext cx="5810250" cy="914400"/>
          </a:xfrm>
          <a:prstGeom prst="rect">
            <a:avLst/>
          </a:prstGeom>
        </p:spPr>
      </p:pic>
    </p:spTree>
    <p:extLst>
      <p:ext uri="{BB962C8B-B14F-4D97-AF65-F5344CB8AC3E}">
        <p14:creationId xmlns:p14="http://schemas.microsoft.com/office/powerpoint/2010/main" val="2356607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Choosing the necessary features</a:t>
            </a:r>
          </a:p>
        </p:txBody>
      </p:sp>
      <p:sp>
        <p:nvSpPr>
          <p:cNvPr id="4" name="Slide Number Placeholder 3"/>
          <p:cNvSpPr>
            <a:spLocks noGrp="1"/>
          </p:cNvSpPr>
          <p:nvPr>
            <p:ph type="sldNum" sz="quarter" idx="12"/>
          </p:nvPr>
        </p:nvSpPr>
        <p:spPr/>
        <p:txBody>
          <a:bodyPr/>
          <a:lstStyle/>
          <a:p>
            <a:fld id="{3A98EE3D-8CD1-4C3F-BD1C-C98C9596463C}" type="slidenum">
              <a:rPr lang="en-US" smtClean="0"/>
              <a:t>22</a:t>
            </a:fld>
            <a:endParaRPr lang="en-US" dirty="0"/>
          </a:p>
        </p:txBody>
      </p:sp>
      <p:pic>
        <p:nvPicPr>
          <p:cNvPr id="3" name="Picture 2"/>
          <p:cNvPicPr>
            <a:picLocks noChangeAspect="1"/>
          </p:cNvPicPr>
          <p:nvPr/>
        </p:nvPicPr>
        <p:blipFill>
          <a:blip r:embed="rId2"/>
          <a:stretch>
            <a:fillRect/>
          </a:stretch>
        </p:blipFill>
        <p:spPr>
          <a:xfrm>
            <a:off x="4219575" y="1238250"/>
            <a:ext cx="3752850" cy="4381500"/>
          </a:xfrm>
          <a:prstGeom prst="rect">
            <a:avLst/>
          </a:prstGeom>
        </p:spPr>
      </p:pic>
    </p:spTree>
    <p:extLst>
      <p:ext uri="{BB962C8B-B14F-4D97-AF65-F5344CB8AC3E}">
        <p14:creationId xmlns:p14="http://schemas.microsoft.com/office/powerpoint/2010/main" val="21465979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C40E-3A29-48B9-815B-EF31D3705065}"/>
              </a:ext>
            </a:extLst>
          </p:cNvPr>
          <p:cNvSpPr>
            <a:spLocks noGrp="1"/>
          </p:cNvSpPr>
          <p:nvPr>
            <p:ph type="ctrTitle"/>
          </p:nvPr>
        </p:nvSpPr>
        <p:spPr>
          <a:xfrm>
            <a:off x="2248683" y="2103421"/>
            <a:ext cx="4437867" cy="1029154"/>
          </a:xfrm>
        </p:spPr>
        <p:txBody>
          <a:bodyPr>
            <a:normAutofit/>
          </a:bodyPr>
          <a:lstStyle/>
          <a:p>
            <a:pPr algn="ctr"/>
            <a:r>
              <a:rPr lang="en-US" sz="4800" dirty="0" smtClean="0"/>
              <a:t>Modelling</a:t>
            </a:r>
            <a:endParaRPr lang="id-ID" sz="4800" dirty="0"/>
          </a:p>
        </p:txBody>
      </p:sp>
      <p:sp>
        <p:nvSpPr>
          <p:cNvPr id="6" name="Subtitle 5"/>
          <p:cNvSpPr>
            <a:spLocks noGrp="1"/>
          </p:cNvSpPr>
          <p:nvPr>
            <p:ph type="subTitle" idx="1"/>
          </p:nvPr>
        </p:nvSpPr>
        <p:spPr/>
        <p:txBody>
          <a:bodyPr/>
          <a:lstStyle/>
          <a:p>
            <a:endParaRPr lang="it-IT" dirty="0"/>
          </a:p>
        </p:txBody>
      </p:sp>
      <p:sp>
        <p:nvSpPr>
          <p:cNvPr id="4" name="Slide Number Placeholder 3">
            <a:extLst>
              <a:ext uri="{FF2B5EF4-FFF2-40B4-BE49-F238E27FC236}">
                <a16:creationId xmlns:a16="http://schemas.microsoft.com/office/drawing/2014/main" id="{37DB7213-78AA-4792-935D-9A2619AAA3CD}"/>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7" name="Rectangle 6"/>
          <p:cNvSpPr/>
          <p:nvPr/>
        </p:nvSpPr>
        <p:spPr>
          <a:xfrm>
            <a:off x="1071338" y="1950446"/>
            <a:ext cx="1346442" cy="1335104"/>
          </a:xfrm>
          <a:prstGeom prst="rect">
            <a:avLst/>
          </a:prstGeom>
          <a:blipFill>
            <a:blip r:embed="rId2">
              <a:extLst>
                <a:ext uri="{28A0092B-C50C-407E-A947-70E740481C1C}">
                  <a14:useLocalDpi xmlns:a14="http://schemas.microsoft.com/office/drawing/2010/main" val="0"/>
                </a:ext>
              </a:extLst>
            </a:blip>
            <a:srcRect/>
            <a:stretch>
              <a:fillRect t="-5000" b="-5000"/>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27091673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Dummy Variable &amp; First Glance of Model</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24</a:t>
            </a:fld>
            <a:endParaRPr lang="en-US" dirty="0"/>
          </a:p>
        </p:txBody>
      </p:sp>
      <p:pic>
        <p:nvPicPr>
          <p:cNvPr id="5" name="Picture 4"/>
          <p:cNvPicPr>
            <a:picLocks noChangeAspect="1"/>
          </p:cNvPicPr>
          <p:nvPr/>
        </p:nvPicPr>
        <p:blipFill>
          <a:blip r:embed="rId2"/>
          <a:stretch>
            <a:fillRect/>
          </a:stretch>
        </p:blipFill>
        <p:spPr>
          <a:xfrm>
            <a:off x="3509963" y="119054"/>
            <a:ext cx="3414712" cy="2238862"/>
          </a:xfrm>
          <a:prstGeom prst="rect">
            <a:avLst/>
          </a:prstGeom>
        </p:spPr>
      </p:pic>
      <p:pic>
        <p:nvPicPr>
          <p:cNvPr id="7" name="Picture 6"/>
          <p:cNvPicPr>
            <a:picLocks noChangeAspect="1"/>
          </p:cNvPicPr>
          <p:nvPr/>
        </p:nvPicPr>
        <p:blipFill>
          <a:blip r:embed="rId3"/>
          <a:stretch>
            <a:fillRect/>
          </a:stretch>
        </p:blipFill>
        <p:spPr>
          <a:xfrm>
            <a:off x="3538538" y="4906557"/>
            <a:ext cx="3912394" cy="1912726"/>
          </a:xfrm>
          <a:prstGeom prst="rect">
            <a:avLst/>
          </a:prstGeom>
        </p:spPr>
      </p:pic>
      <p:pic>
        <p:nvPicPr>
          <p:cNvPr id="3" name="Picture 2"/>
          <p:cNvPicPr>
            <a:picLocks noChangeAspect="1"/>
          </p:cNvPicPr>
          <p:nvPr/>
        </p:nvPicPr>
        <p:blipFill>
          <a:blip r:embed="rId4"/>
          <a:stretch>
            <a:fillRect/>
          </a:stretch>
        </p:blipFill>
        <p:spPr>
          <a:xfrm>
            <a:off x="3538538" y="2357916"/>
            <a:ext cx="4919662" cy="2603769"/>
          </a:xfrm>
          <a:prstGeom prst="rect">
            <a:avLst/>
          </a:prstGeom>
        </p:spPr>
      </p:pic>
    </p:spTree>
    <p:extLst>
      <p:ext uri="{BB962C8B-B14F-4D97-AF65-F5344CB8AC3E}">
        <p14:creationId xmlns:p14="http://schemas.microsoft.com/office/powerpoint/2010/main" val="26282941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SMOTE</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25</a:t>
            </a:fld>
            <a:endParaRPr lang="en-US" dirty="0"/>
          </a:p>
        </p:txBody>
      </p:sp>
      <p:pic>
        <p:nvPicPr>
          <p:cNvPr id="3" name="Picture 2"/>
          <p:cNvPicPr>
            <a:picLocks noChangeAspect="1"/>
          </p:cNvPicPr>
          <p:nvPr/>
        </p:nvPicPr>
        <p:blipFill>
          <a:blip r:embed="rId2"/>
          <a:stretch>
            <a:fillRect/>
          </a:stretch>
        </p:blipFill>
        <p:spPr>
          <a:xfrm>
            <a:off x="3524250" y="1548003"/>
            <a:ext cx="4686300" cy="1876425"/>
          </a:xfrm>
          <a:prstGeom prst="rect">
            <a:avLst/>
          </a:prstGeom>
        </p:spPr>
      </p:pic>
      <p:pic>
        <p:nvPicPr>
          <p:cNvPr id="8" name="Picture 7"/>
          <p:cNvPicPr>
            <a:picLocks noChangeAspect="1"/>
          </p:cNvPicPr>
          <p:nvPr/>
        </p:nvPicPr>
        <p:blipFill>
          <a:blip r:embed="rId3"/>
          <a:stretch>
            <a:fillRect/>
          </a:stretch>
        </p:blipFill>
        <p:spPr>
          <a:xfrm>
            <a:off x="3524250" y="3734295"/>
            <a:ext cx="7505700" cy="771525"/>
          </a:xfrm>
          <a:prstGeom prst="rect">
            <a:avLst/>
          </a:prstGeom>
        </p:spPr>
      </p:pic>
    </p:spTree>
    <p:extLst>
      <p:ext uri="{BB962C8B-B14F-4D97-AF65-F5344CB8AC3E}">
        <p14:creationId xmlns:p14="http://schemas.microsoft.com/office/powerpoint/2010/main" val="1059521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Baseline Model (Logistic Regression)</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26</a:t>
            </a:fld>
            <a:endParaRPr lang="en-US" dirty="0"/>
          </a:p>
        </p:txBody>
      </p:sp>
      <p:pic>
        <p:nvPicPr>
          <p:cNvPr id="6" name="Picture 5"/>
          <p:cNvPicPr>
            <a:picLocks noChangeAspect="1"/>
          </p:cNvPicPr>
          <p:nvPr/>
        </p:nvPicPr>
        <p:blipFill>
          <a:blip r:embed="rId2"/>
          <a:stretch>
            <a:fillRect/>
          </a:stretch>
        </p:blipFill>
        <p:spPr>
          <a:xfrm>
            <a:off x="7554552" y="2354993"/>
            <a:ext cx="4111527" cy="2707735"/>
          </a:xfrm>
          <a:prstGeom prst="rect">
            <a:avLst/>
          </a:prstGeom>
        </p:spPr>
      </p:pic>
      <p:pic>
        <p:nvPicPr>
          <p:cNvPr id="3" name="Picture 2"/>
          <p:cNvPicPr>
            <a:picLocks noChangeAspect="1"/>
          </p:cNvPicPr>
          <p:nvPr/>
        </p:nvPicPr>
        <p:blipFill>
          <a:blip r:embed="rId3"/>
          <a:stretch>
            <a:fillRect/>
          </a:stretch>
        </p:blipFill>
        <p:spPr>
          <a:xfrm>
            <a:off x="3562678" y="840772"/>
            <a:ext cx="3877246" cy="5167312"/>
          </a:xfrm>
          <a:prstGeom prst="rect">
            <a:avLst/>
          </a:prstGeom>
        </p:spPr>
      </p:pic>
    </p:spTree>
    <p:extLst>
      <p:ext uri="{BB962C8B-B14F-4D97-AF65-F5344CB8AC3E}">
        <p14:creationId xmlns:p14="http://schemas.microsoft.com/office/powerpoint/2010/main" val="79474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Baseline Model (Naive Bayes)</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27</a:t>
            </a:fld>
            <a:endParaRPr lang="en-US" dirty="0"/>
          </a:p>
        </p:txBody>
      </p:sp>
      <p:pic>
        <p:nvPicPr>
          <p:cNvPr id="7" name="Picture 6"/>
          <p:cNvPicPr>
            <a:picLocks noChangeAspect="1"/>
          </p:cNvPicPr>
          <p:nvPr/>
        </p:nvPicPr>
        <p:blipFill>
          <a:blip r:embed="rId2"/>
          <a:stretch>
            <a:fillRect/>
          </a:stretch>
        </p:blipFill>
        <p:spPr>
          <a:xfrm>
            <a:off x="8258175" y="1695450"/>
            <a:ext cx="3543300" cy="3219450"/>
          </a:xfrm>
          <a:prstGeom prst="rect">
            <a:avLst/>
          </a:prstGeom>
        </p:spPr>
      </p:pic>
      <p:pic>
        <p:nvPicPr>
          <p:cNvPr id="5" name="Picture 4"/>
          <p:cNvPicPr>
            <a:picLocks noChangeAspect="1"/>
          </p:cNvPicPr>
          <p:nvPr/>
        </p:nvPicPr>
        <p:blipFill>
          <a:blip r:embed="rId3"/>
          <a:stretch>
            <a:fillRect/>
          </a:stretch>
        </p:blipFill>
        <p:spPr>
          <a:xfrm>
            <a:off x="3723034" y="705040"/>
            <a:ext cx="4787553" cy="5438775"/>
          </a:xfrm>
          <a:prstGeom prst="rect">
            <a:avLst/>
          </a:prstGeom>
        </p:spPr>
      </p:pic>
    </p:spTree>
    <p:extLst>
      <p:ext uri="{BB962C8B-B14F-4D97-AF65-F5344CB8AC3E}">
        <p14:creationId xmlns:p14="http://schemas.microsoft.com/office/powerpoint/2010/main" val="47289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Baseline Model (KNN)</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28</a:t>
            </a:fld>
            <a:endParaRPr lang="en-US" dirty="0"/>
          </a:p>
        </p:txBody>
      </p:sp>
      <p:pic>
        <p:nvPicPr>
          <p:cNvPr id="6" name="Picture 5"/>
          <p:cNvPicPr>
            <a:picLocks noChangeAspect="1"/>
          </p:cNvPicPr>
          <p:nvPr/>
        </p:nvPicPr>
        <p:blipFill>
          <a:blip r:embed="rId2"/>
          <a:stretch>
            <a:fillRect/>
          </a:stretch>
        </p:blipFill>
        <p:spPr>
          <a:xfrm>
            <a:off x="7410450" y="2200275"/>
            <a:ext cx="3533775" cy="3257550"/>
          </a:xfrm>
          <a:prstGeom prst="rect">
            <a:avLst/>
          </a:prstGeom>
        </p:spPr>
      </p:pic>
      <p:pic>
        <p:nvPicPr>
          <p:cNvPr id="3" name="Picture 2"/>
          <p:cNvPicPr>
            <a:picLocks noChangeAspect="1"/>
          </p:cNvPicPr>
          <p:nvPr/>
        </p:nvPicPr>
        <p:blipFill>
          <a:blip r:embed="rId3"/>
          <a:stretch>
            <a:fillRect/>
          </a:stretch>
        </p:blipFill>
        <p:spPr>
          <a:xfrm>
            <a:off x="3648075" y="742949"/>
            <a:ext cx="3618750" cy="5514975"/>
          </a:xfrm>
          <a:prstGeom prst="rect">
            <a:avLst/>
          </a:prstGeom>
        </p:spPr>
      </p:pic>
    </p:spTree>
    <p:extLst>
      <p:ext uri="{BB962C8B-B14F-4D97-AF65-F5344CB8AC3E}">
        <p14:creationId xmlns:p14="http://schemas.microsoft.com/office/powerpoint/2010/main" val="120620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Baseline Model (Random Forest)</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29</a:t>
            </a:fld>
            <a:endParaRPr lang="en-US" dirty="0"/>
          </a:p>
        </p:txBody>
      </p:sp>
      <p:pic>
        <p:nvPicPr>
          <p:cNvPr id="7" name="Picture 6"/>
          <p:cNvPicPr>
            <a:picLocks noChangeAspect="1"/>
          </p:cNvPicPr>
          <p:nvPr/>
        </p:nvPicPr>
        <p:blipFill>
          <a:blip r:embed="rId2"/>
          <a:stretch>
            <a:fillRect/>
          </a:stretch>
        </p:blipFill>
        <p:spPr>
          <a:xfrm>
            <a:off x="8261594" y="1490004"/>
            <a:ext cx="3333750" cy="3181350"/>
          </a:xfrm>
          <a:prstGeom prst="rect">
            <a:avLst/>
          </a:prstGeom>
        </p:spPr>
      </p:pic>
      <p:pic>
        <p:nvPicPr>
          <p:cNvPr id="5" name="Picture 4"/>
          <p:cNvPicPr>
            <a:picLocks noChangeAspect="1"/>
          </p:cNvPicPr>
          <p:nvPr/>
        </p:nvPicPr>
        <p:blipFill>
          <a:blip r:embed="rId3"/>
          <a:stretch>
            <a:fillRect/>
          </a:stretch>
        </p:blipFill>
        <p:spPr>
          <a:xfrm>
            <a:off x="3452813" y="737529"/>
            <a:ext cx="4713644" cy="5534683"/>
          </a:xfrm>
          <a:prstGeom prst="rect">
            <a:avLst/>
          </a:prstGeom>
        </p:spPr>
      </p:pic>
    </p:spTree>
    <p:extLst>
      <p:ext uri="{BB962C8B-B14F-4D97-AF65-F5344CB8AC3E}">
        <p14:creationId xmlns:p14="http://schemas.microsoft.com/office/powerpoint/2010/main" val="4133452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87969-D128-4249-AC4C-DA3F081014EF}"/>
              </a:ext>
            </a:extLst>
          </p:cNvPr>
          <p:cNvSpPr>
            <a:spLocks noGrp="1"/>
          </p:cNvSpPr>
          <p:nvPr>
            <p:ph type="title"/>
          </p:nvPr>
        </p:nvSpPr>
        <p:spPr>
          <a:xfrm>
            <a:off x="1405646" y="1943030"/>
            <a:ext cx="9548104" cy="3075962"/>
          </a:xfrm>
          <a:gradFill>
            <a:gsLst>
              <a:gs pos="95000">
                <a:schemeClr val="bg1">
                  <a:lumMod val="95000"/>
                </a:schemeClr>
              </a:gs>
              <a:gs pos="95000">
                <a:schemeClr val="accent6">
                  <a:lumMod val="45000"/>
                  <a:lumOff val="55000"/>
                </a:schemeClr>
              </a:gs>
              <a:gs pos="100000">
                <a:schemeClr val="accent6">
                  <a:lumMod val="45000"/>
                  <a:lumOff val="55000"/>
                </a:schemeClr>
              </a:gs>
              <a:gs pos="100000">
                <a:schemeClr val="accent6">
                  <a:lumMod val="30000"/>
                  <a:lumOff val="70000"/>
                </a:schemeClr>
              </a:gs>
            </a:gsLst>
            <a:lin ang="18900000" scaled="1"/>
          </a:gradFill>
        </p:spPr>
        <p:txBody>
          <a:bodyPr anchor="ctr">
            <a:noAutofit/>
          </a:bodyPr>
          <a:lstStyle/>
          <a:p>
            <a:pPr>
              <a:lnSpc>
                <a:spcPct val="100000"/>
              </a:lnSpc>
              <a:spcAft>
                <a:spcPts val="600"/>
              </a:spcAft>
            </a:pPr>
            <a:r>
              <a:rPr lang="en-US" sz="1400" cap="none" dirty="0" smtClean="0"/>
              <a:t>	</a:t>
            </a:r>
            <a:r>
              <a:rPr lang="en-US" sz="1200" cap="none" dirty="0" smtClean="0"/>
              <a:t>The hospitality industry in </a:t>
            </a:r>
            <a:r>
              <a:rPr lang="en-US" sz="1200" cap="none" dirty="0" err="1" smtClean="0"/>
              <a:t>portugal</a:t>
            </a:r>
            <a:r>
              <a:rPr lang="en-US" sz="1200" cap="none" dirty="0" smtClean="0"/>
              <a:t> is a big industry that delivered a revenue of $3.6 billion in 2017, with a 12.1% year-over-year increase in overnight stays by international visitors to 37.2 million according to the </a:t>
            </a:r>
            <a:r>
              <a:rPr lang="en-US" sz="1200" cap="none" dirty="0" err="1" smtClean="0"/>
              <a:t>portugal's</a:t>
            </a:r>
            <a:r>
              <a:rPr lang="en-US" sz="1200" cap="none" dirty="0" smtClean="0"/>
              <a:t> national institute of statistics. The ascension in the number of visitors cannot be separated from the easier access to book a room.</a:t>
            </a:r>
            <a:br>
              <a:rPr lang="en-US" sz="1200" cap="none" dirty="0" smtClean="0"/>
            </a:br>
            <a:r>
              <a:rPr lang="en-US" sz="1200" cap="none" dirty="0" smtClean="0"/>
              <a:t/>
            </a:r>
            <a:br>
              <a:rPr lang="en-US" sz="1200" cap="none" dirty="0" smtClean="0"/>
            </a:br>
            <a:r>
              <a:rPr lang="en-US" sz="1200" cap="none" dirty="0" smtClean="0"/>
              <a:t>	Over the years, the hotel industry has changed with a majority of bookings now made through third parties such as booking.com. But nearly 40 percent of on-the-books revenue is canceled before arrival, according to a study conducted by d-edge hospitality solutions. The average cancelation rate in 2014 was 32.9 percent and increased to 39.6 percent in 2018. It reached a high of 41.3 percent in 2017 . this increase in booking cancellation makes it harder for hotels to accurately forecast, leading to non-optimized occupancy and revenue loss.</a:t>
            </a:r>
            <a:br>
              <a:rPr lang="en-US" sz="1200" cap="none" dirty="0" smtClean="0"/>
            </a:br>
            <a:r>
              <a:rPr lang="en-US" sz="1200" cap="none" dirty="0" smtClean="0"/>
              <a:t/>
            </a:r>
            <a:br>
              <a:rPr lang="en-US" sz="1200" cap="none" dirty="0" smtClean="0"/>
            </a:br>
            <a:r>
              <a:rPr lang="en-US" sz="1200" cap="none" dirty="0" smtClean="0"/>
              <a:t>	Being able to predict hotel booking cancellations is relevant for many components in the hospitality industry. For example, in room inventory management, predicting cancellations allows to produce accurate dynamic pricing models for hotel rooms</a:t>
            </a:r>
            <a:r>
              <a:rPr lang="en-US" sz="1200" cap="none" dirty="0" smtClean="0"/>
              <a:t>. Therefore</a:t>
            </a:r>
            <a:r>
              <a:rPr lang="en-US" sz="1200" cap="none" dirty="0" smtClean="0"/>
              <a:t>, if we can predict if a guest would cancel a reservation, hotels could contact guests that most likely to cancel to confirm more efficiently and to resell the room to optimize revenues.</a:t>
            </a:r>
            <a:br>
              <a:rPr lang="en-US" sz="1200" cap="none" dirty="0" smtClean="0"/>
            </a:br>
            <a:endParaRPr lang="id-ID" sz="1400" cap="none" dirty="0"/>
          </a:p>
        </p:txBody>
      </p:sp>
      <p:pic>
        <p:nvPicPr>
          <p:cNvPr id="4" name="Content Placeholder 3" descr="File:Presentation icon-72a7cf.svg - Wikimedia Comm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5646" y="281663"/>
            <a:ext cx="1538197" cy="1538197"/>
          </a:xfrm>
        </p:spPr>
      </p:pic>
      <p:sp>
        <p:nvSpPr>
          <p:cNvPr id="10" name="Slide Number Placeholder 9">
            <a:extLst>
              <a:ext uri="{FF2B5EF4-FFF2-40B4-BE49-F238E27FC236}">
                <a16:creationId xmlns:a16="http://schemas.microsoft.com/office/drawing/2014/main" id="{A47CA8E5-7339-4503-99BE-9131022230B9}"/>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12" name="Title 1">
            <a:extLst>
              <a:ext uri="{FF2B5EF4-FFF2-40B4-BE49-F238E27FC236}">
                <a16:creationId xmlns:a16="http://schemas.microsoft.com/office/drawing/2014/main" id="{80987969-D128-4249-AC4C-DA3F081014EF}"/>
              </a:ext>
            </a:extLst>
          </p:cNvPr>
          <p:cNvSpPr txBox="1">
            <a:spLocks/>
          </p:cNvSpPr>
          <p:nvPr/>
        </p:nvSpPr>
        <p:spPr>
          <a:xfrm>
            <a:off x="1917819" y="404833"/>
            <a:ext cx="9035931" cy="89771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000" dirty="0" smtClean="0"/>
              <a:t/>
            </a:r>
            <a:br>
              <a:rPr lang="en-US" sz="4000" dirty="0" smtClean="0"/>
            </a:br>
            <a:r>
              <a:rPr lang="en-US" sz="4000" dirty="0" smtClean="0"/>
              <a:t>Project BACKGROUND &amp; Problem</a:t>
            </a:r>
            <a:endParaRPr lang="id-ID" sz="4000" dirty="0"/>
          </a:p>
        </p:txBody>
      </p:sp>
      <p:sp>
        <p:nvSpPr>
          <p:cNvPr id="13" name="Title 1">
            <a:extLst>
              <a:ext uri="{FF2B5EF4-FFF2-40B4-BE49-F238E27FC236}">
                <a16:creationId xmlns:a16="http://schemas.microsoft.com/office/drawing/2014/main" id="{80987969-D128-4249-AC4C-DA3F081014EF}"/>
              </a:ext>
            </a:extLst>
          </p:cNvPr>
          <p:cNvSpPr txBox="1">
            <a:spLocks/>
          </p:cNvSpPr>
          <p:nvPr/>
        </p:nvSpPr>
        <p:spPr>
          <a:xfrm>
            <a:off x="1319654" y="5115208"/>
            <a:ext cx="9548104" cy="82117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lvl="0">
              <a:lnSpc>
                <a:spcPct val="100000"/>
              </a:lnSpc>
            </a:pPr>
            <a:r>
              <a:rPr lang="en-US" sz="1050" cap="none" dirty="0" smtClean="0">
                <a:solidFill>
                  <a:srgbClr val="FF0066"/>
                </a:solidFill>
                <a:latin typeface="Lato"/>
              </a:rPr>
              <a:t>Source </a:t>
            </a:r>
            <a:r>
              <a:rPr lang="en-US" sz="1050" dirty="0" smtClean="0">
                <a:solidFill>
                  <a:srgbClr val="FF0066"/>
                </a:solidFill>
                <a:latin typeface="Lato"/>
              </a:rPr>
              <a:t>:</a:t>
            </a:r>
            <a:r>
              <a:rPr lang="en-US" sz="1050" dirty="0">
                <a:solidFill>
                  <a:srgbClr val="FF0066"/>
                </a:solidFill>
                <a:latin typeface="Lato"/>
              </a:rPr>
              <a:t> </a:t>
            </a:r>
            <a:endParaRPr lang="en-US" sz="1050" dirty="0" smtClean="0">
              <a:solidFill>
                <a:srgbClr val="FF0066"/>
              </a:solidFill>
              <a:latin typeface="Lato"/>
            </a:endParaRPr>
          </a:p>
          <a:p>
            <a:pPr marL="285750" lvl="0" indent="-285750">
              <a:lnSpc>
                <a:spcPct val="100000"/>
              </a:lnSpc>
              <a:buFont typeface="Arial" panose="020B0604020202020204" pitchFamily="34" charset="0"/>
              <a:buChar char="•"/>
            </a:pPr>
            <a:r>
              <a:rPr lang="en-US" sz="1050" cap="none" dirty="0" smtClean="0">
                <a:solidFill>
                  <a:srgbClr val="FF0066"/>
                </a:solidFill>
                <a:hlinkClick r:id="rId4"/>
              </a:rPr>
              <a:t>https://www.hotelnewsnow.com/articles/286991/portugals-tourism-boom-sparks-economics-hotel-growth</a:t>
            </a:r>
            <a:endParaRPr lang="en-US" sz="1050" cap="none" dirty="0" smtClean="0">
              <a:solidFill>
                <a:srgbClr val="FF0066"/>
              </a:solidFill>
            </a:endParaRPr>
          </a:p>
          <a:p>
            <a:pPr marL="285750" lvl="0" indent="-285750">
              <a:lnSpc>
                <a:spcPct val="100000"/>
              </a:lnSpc>
              <a:buFont typeface="Arial" panose="020B0604020202020204" pitchFamily="34" charset="0"/>
              <a:buChar char="•"/>
            </a:pPr>
            <a:r>
              <a:rPr lang="en-US" sz="1050" cap="none" dirty="0" smtClean="0">
                <a:solidFill>
                  <a:srgbClr val="FF0066"/>
                </a:solidFill>
                <a:hlinkClick r:id="rId5"/>
              </a:rPr>
              <a:t>https://www.hotelmanagement.net/tech/study-cancelation-rate-at-40-as-otas-push-free-change-policy</a:t>
            </a:r>
            <a:endParaRPr lang="en-US" sz="1050" cap="none" dirty="0" smtClean="0">
              <a:solidFill>
                <a:srgbClr val="FF0066"/>
              </a:solidFill>
            </a:endParaRPr>
          </a:p>
          <a:p>
            <a:pPr marL="285750" lvl="0" indent="-285750">
              <a:lnSpc>
                <a:spcPct val="100000"/>
              </a:lnSpc>
              <a:buFont typeface="Arial" panose="020B0604020202020204" pitchFamily="34" charset="0"/>
              <a:buChar char="•"/>
            </a:pPr>
            <a:r>
              <a:rPr lang="en-US" sz="1050" cap="none" dirty="0" smtClean="0">
                <a:solidFill>
                  <a:srgbClr val="FF0066"/>
                </a:solidFill>
              </a:rPr>
              <a:t>https://www.d-edge.com/how-online-hotel-distribution-is-changing-in-europe</a:t>
            </a:r>
            <a:endParaRPr lang="en-US" sz="1050" cap="none" dirty="0">
              <a:solidFill>
                <a:srgbClr val="FF0066"/>
              </a:solidFill>
            </a:endParaRPr>
          </a:p>
        </p:txBody>
      </p:sp>
    </p:spTree>
    <p:extLst>
      <p:ext uri="{BB962C8B-B14F-4D97-AF65-F5344CB8AC3E}">
        <p14:creationId xmlns:p14="http://schemas.microsoft.com/office/powerpoint/2010/main" val="3540920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Baseline Model (</a:t>
            </a:r>
            <a:r>
              <a:rPr lang="en-US" b="1" dirty="0" err="1" smtClean="0"/>
              <a:t>XGBoost</a:t>
            </a:r>
            <a:r>
              <a:rPr lang="en-US" b="1" dirty="0" smtClean="0"/>
              <a:t>)</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30</a:t>
            </a:fld>
            <a:endParaRPr lang="en-US" dirty="0"/>
          </a:p>
        </p:txBody>
      </p:sp>
      <p:pic>
        <p:nvPicPr>
          <p:cNvPr id="6" name="Picture 5"/>
          <p:cNvPicPr>
            <a:picLocks noChangeAspect="1"/>
          </p:cNvPicPr>
          <p:nvPr/>
        </p:nvPicPr>
        <p:blipFill>
          <a:blip r:embed="rId2"/>
          <a:stretch>
            <a:fillRect/>
          </a:stretch>
        </p:blipFill>
        <p:spPr>
          <a:xfrm>
            <a:off x="7646748" y="1807368"/>
            <a:ext cx="3267075" cy="3228975"/>
          </a:xfrm>
          <a:prstGeom prst="rect">
            <a:avLst/>
          </a:prstGeom>
        </p:spPr>
      </p:pic>
      <p:pic>
        <p:nvPicPr>
          <p:cNvPr id="3" name="Picture 2"/>
          <p:cNvPicPr>
            <a:picLocks noChangeAspect="1"/>
          </p:cNvPicPr>
          <p:nvPr/>
        </p:nvPicPr>
        <p:blipFill>
          <a:blip r:embed="rId3"/>
          <a:stretch>
            <a:fillRect/>
          </a:stretch>
        </p:blipFill>
        <p:spPr>
          <a:xfrm>
            <a:off x="3800475" y="371475"/>
            <a:ext cx="3671984" cy="6100762"/>
          </a:xfrm>
          <a:prstGeom prst="rect">
            <a:avLst/>
          </a:prstGeom>
        </p:spPr>
      </p:pic>
    </p:spTree>
    <p:extLst>
      <p:ext uri="{BB962C8B-B14F-4D97-AF65-F5344CB8AC3E}">
        <p14:creationId xmlns:p14="http://schemas.microsoft.com/office/powerpoint/2010/main" val="172095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Hyperparameter</a:t>
            </a:r>
            <a:r>
              <a:rPr lang="en-US" sz="2800" b="1" dirty="0" smtClean="0"/>
              <a:t> Tuning for Random Forest</a:t>
            </a:r>
            <a:endParaRPr lang="en-US" sz="2800" b="1" dirty="0"/>
          </a:p>
        </p:txBody>
      </p:sp>
      <p:sp>
        <p:nvSpPr>
          <p:cNvPr id="4" name="Slide Number Placeholder 3"/>
          <p:cNvSpPr>
            <a:spLocks noGrp="1"/>
          </p:cNvSpPr>
          <p:nvPr>
            <p:ph type="sldNum" sz="quarter" idx="12"/>
          </p:nvPr>
        </p:nvSpPr>
        <p:spPr/>
        <p:txBody>
          <a:bodyPr/>
          <a:lstStyle/>
          <a:p>
            <a:fld id="{3A98EE3D-8CD1-4C3F-BD1C-C98C9596463C}" type="slidenum">
              <a:rPr lang="en-US" smtClean="0"/>
              <a:t>31</a:t>
            </a:fld>
            <a:endParaRPr lang="en-US" dirty="0"/>
          </a:p>
        </p:txBody>
      </p:sp>
      <p:pic>
        <p:nvPicPr>
          <p:cNvPr id="9" name="Picture 8"/>
          <p:cNvPicPr>
            <a:picLocks noChangeAspect="1"/>
          </p:cNvPicPr>
          <p:nvPr/>
        </p:nvPicPr>
        <p:blipFill>
          <a:blip r:embed="rId2"/>
          <a:stretch>
            <a:fillRect/>
          </a:stretch>
        </p:blipFill>
        <p:spPr>
          <a:xfrm>
            <a:off x="3519487" y="85725"/>
            <a:ext cx="4614863" cy="4546886"/>
          </a:xfrm>
          <a:prstGeom prst="rect">
            <a:avLst/>
          </a:prstGeom>
        </p:spPr>
      </p:pic>
      <p:pic>
        <p:nvPicPr>
          <p:cNvPr id="10" name="Picture 9"/>
          <p:cNvPicPr>
            <a:picLocks noChangeAspect="1"/>
          </p:cNvPicPr>
          <p:nvPr/>
        </p:nvPicPr>
        <p:blipFill>
          <a:blip r:embed="rId3"/>
          <a:stretch>
            <a:fillRect/>
          </a:stretch>
        </p:blipFill>
        <p:spPr>
          <a:xfrm>
            <a:off x="3519487" y="4546134"/>
            <a:ext cx="7381875" cy="2311866"/>
          </a:xfrm>
          <a:prstGeom prst="rect">
            <a:avLst/>
          </a:prstGeom>
        </p:spPr>
      </p:pic>
    </p:spTree>
    <p:extLst>
      <p:ext uri="{BB962C8B-B14F-4D97-AF65-F5344CB8AC3E}">
        <p14:creationId xmlns:p14="http://schemas.microsoft.com/office/powerpoint/2010/main" val="1599289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Hyperparameter</a:t>
            </a:r>
            <a:r>
              <a:rPr lang="en-US" sz="2800" b="1" dirty="0" smtClean="0"/>
              <a:t> Tuning for </a:t>
            </a:r>
            <a:r>
              <a:rPr lang="en-US" sz="2800" b="1" dirty="0" err="1" smtClean="0"/>
              <a:t>XGBoost</a:t>
            </a:r>
            <a:endParaRPr lang="en-US" sz="2800" b="1" dirty="0"/>
          </a:p>
        </p:txBody>
      </p:sp>
      <p:sp>
        <p:nvSpPr>
          <p:cNvPr id="4" name="Slide Number Placeholder 3"/>
          <p:cNvSpPr>
            <a:spLocks noGrp="1"/>
          </p:cNvSpPr>
          <p:nvPr>
            <p:ph type="sldNum" sz="quarter" idx="12"/>
          </p:nvPr>
        </p:nvSpPr>
        <p:spPr/>
        <p:txBody>
          <a:bodyPr/>
          <a:lstStyle/>
          <a:p>
            <a:fld id="{3A98EE3D-8CD1-4C3F-BD1C-C98C9596463C}" type="slidenum">
              <a:rPr lang="en-US" smtClean="0"/>
              <a:t>32</a:t>
            </a:fld>
            <a:endParaRPr lang="en-US" dirty="0"/>
          </a:p>
        </p:txBody>
      </p:sp>
      <p:pic>
        <p:nvPicPr>
          <p:cNvPr id="3" name="Picture 2"/>
          <p:cNvPicPr>
            <a:picLocks noChangeAspect="1"/>
          </p:cNvPicPr>
          <p:nvPr/>
        </p:nvPicPr>
        <p:blipFill>
          <a:blip r:embed="rId2"/>
          <a:stretch>
            <a:fillRect/>
          </a:stretch>
        </p:blipFill>
        <p:spPr>
          <a:xfrm>
            <a:off x="3543300" y="133350"/>
            <a:ext cx="5087036" cy="3562350"/>
          </a:xfrm>
          <a:prstGeom prst="rect">
            <a:avLst/>
          </a:prstGeom>
        </p:spPr>
      </p:pic>
      <p:pic>
        <p:nvPicPr>
          <p:cNvPr id="5" name="Picture 4"/>
          <p:cNvPicPr>
            <a:picLocks noChangeAspect="1"/>
          </p:cNvPicPr>
          <p:nvPr/>
        </p:nvPicPr>
        <p:blipFill>
          <a:blip r:embed="rId3"/>
          <a:stretch>
            <a:fillRect/>
          </a:stretch>
        </p:blipFill>
        <p:spPr>
          <a:xfrm>
            <a:off x="3543300" y="3695700"/>
            <a:ext cx="4345510" cy="3162300"/>
          </a:xfrm>
          <a:prstGeom prst="rect">
            <a:avLst/>
          </a:prstGeom>
        </p:spPr>
      </p:pic>
      <p:pic>
        <p:nvPicPr>
          <p:cNvPr id="6" name="Picture 5"/>
          <p:cNvPicPr>
            <a:picLocks noChangeAspect="1"/>
          </p:cNvPicPr>
          <p:nvPr/>
        </p:nvPicPr>
        <p:blipFill>
          <a:blip r:embed="rId4"/>
          <a:stretch>
            <a:fillRect/>
          </a:stretch>
        </p:blipFill>
        <p:spPr>
          <a:xfrm>
            <a:off x="8053388" y="3841750"/>
            <a:ext cx="3570410" cy="2514600"/>
          </a:xfrm>
          <a:prstGeom prst="rect">
            <a:avLst/>
          </a:prstGeom>
        </p:spPr>
      </p:pic>
    </p:spTree>
    <p:extLst>
      <p:ext uri="{BB962C8B-B14F-4D97-AF65-F5344CB8AC3E}">
        <p14:creationId xmlns:p14="http://schemas.microsoft.com/office/powerpoint/2010/main" val="39133609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Summary Modelling</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33</a:t>
            </a:fld>
            <a:endParaRPr lang="en-US" dirty="0"/>
          </a:p>
        </p:txBody>
      </p:sp>
      <p:pic>
        <p:nvPicPr>
          <p:cNvPr id="8" name="Picture 7"/>
          <p:cNvPicPr>
            <a:picLocks noChangeAspect="1"/>
          </p:cNvPicPr>
          <p:nvPr/>
        </p:nvPicPr>
        <p:blipFill>
          <a:blip r:embed="rId2"/>
          <a:stretch>
            <a:fillRect/>
          </a:stretch>
        </p:blipFill>
        <p:spPr>
          <a:xfrm>
            <a:off x="6631739" y="1123837"/>
            <a:ext cx="4345510" cy="3162300"/>
          </a:xfrm>
          <a:prstGeom prst="rect">
            <a:avLst/>
          </a:prstGeom>
        </p:spPr>
      </p:pic>
      <p:pic>
        <p:nvPicPr>
          <p:cNvPr id="10" name="Picture 9"/>
          <p:cNvPicPr>
            <a:picLocks noChangeAspect="1"/>
          </p:cNvPicPr>
          <p:nvPr/>
        </p:nvPicPr>
        <p:blipFill>
          <a:blip r:embed="rId3"/>
          <a:stretch>
            <a:fillRect/>
          </a:stretch>
        </p:blipFill>
        <p:spPr>
          <a:xfrm>
            <a:off x="3609975" y="924233"/>
            <a:ext cx="2869364" cy="4767262"/>
          </a:xfrm>
          <a:prstGeom prst="rect">
            <a:avLst/>
          </a:prstGeom>
        </p:spPr>
      </p:pic>
      <p:pic>
        <p:nvPicPr>
          <p:cNvPr id="5" name="Picture 4"/>
          <p:cNvPicPr>
            <a:picLocks noChangeAspect="1"/>
          </p:cNvPicPr>
          <p:nvPr/>
        </p:nvPicPr>
        <p:blipFill>
          <a:blip r:embed="rId4"/>
          <a:stretch>
            <a:fillRect/>
          </a:stretch>
        </p:blipFill>
        <p:spPr>
          <a:xfrm>
            <a:off x="6584711" y="4481208"/>
            <a:ext cx="4814887" cy="1374073"/>
          </a:xfrm>
          <a:prstGeom prst="rect">
            <a:avLst/>
          </a:prstGeom>
        </p:spPr>
      </p:pic>
    </p:spTree>
    <p:extLst>
      <p:ext uri="{BB962C8B-B14F-4D97-AF65-F5344CB8AC3E}">
        <p14:creationId xmlns:p14="http://schemas.microsoft.com/office/powerpoint/2010/main" val="2691213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User Input Page</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34</a:t>
            </a:fld>
            <a:endParaRPr lang="en-US" dirty="0"/>
          </a:p>
        </p:txBody>
      </p:sp>
      <p:pic>
        <p:nvPicPr>
          <p:cNvPr id="3" name="Picture 2"/>
          <p:cNvPicPr>
            <a:picLocks noChangeAspect="1"/>
          </p:cNvPicPr>
          <p:nvPr/>
        </p:nvPicPr>
        <p:blipFill>
          <a:blip r:embed="rId2"/>
          <a:stretch>
            <a:fillRect/>
          </a:stretch>
        </p:blipFill>
        <p:spPr>
          <a:xfrm>
            <a:off x="4023360" y="173355"/>
            <a:ext cx="5366384" cy="3814305"/>
          </a:xfrm>
          <a:prstGeom prst="rect">
            <a:avLst/>
          </a:prstGeom>
        </p:spPr>
      </p:pic>
      <p:pic>
        <p:nvPicPr>
          <p:cNvPr id="10" name="Picture 9"/>
          <p:cNvPicPr>
            <a:picLocks noChangeAspect="1"/>
          </p:cNvPicPr>
          <p:nvPr/>
        </p:nvPicPr>
        <p:blipFill>
          <a:blip r:embed="rId3"/>
          <a:stretch>
            <a:fillRect/>
          </a:stretch>
        </p:blipFill>
        <p:spPr>
          <a:xfrm>
            <a:off x="4023360" y="3987660"/>
            <a:ext cx="5366384" cy="2478919"/>
          </a:xfrm>
          <a:prstGeom prst="rect">
            <a:avLst/>
          </a:prstGeom>
        </p:spPr>
      </p:pic>
    </p:spTree>
    <p:extLst>
      <p:ext uri="{BB962C8B-B14F-4D97-AF65-F5344CB8AC3E}">
        <p14:creationId xmlns:p14="http://schemas.microsoft.com/office/powerpoint/2010/main" val="3961437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Result Page</a:t>
            </a:r>
            <a:endParaRPr lang="en-US" b="1" dirty="0"/>
          </a:p>
        </p:txBody>
      </p:sp>
      <p:sp>
        <p:nvSpPr>
          <p:cNvPr id="4" name="Slide Number Placeholder 3"/>
          <p:cNvSpPr>
            <a:spLocks noGrp="1"/>
          </p:cNvSpPr>
          <p:nvPr>
            <p:ph type="sldNum" sz="quarter" idx="12"/>
          </p:nvPr>
        </p:nvSpPr>
        <p:spPr/>
        <p:txBody>
          <a:bodyPr/>
          <a:lstStyle/>
          <a:p>
            <a:fld id="{3A98EE3D-8CD1-4C3F-BD1C-C98C9596463C}" type="slidenum">
              <a:rPr lang="en-US" smtClean="0"/>
              <a:t>35</a:t>
            </a:fld>
            <a:endParaRPr lang="en-US" dirty="0"/>
          </a:p>
        </p:txBody>
      </p:sp>
      <p:pic>
        <p:nvPicPr>
          <p:cNvPr id="3" name="Picture 2"/>
          <p:cNvPicPr>
            <a:picLocks noChangeAspect="1"/>
          </p:cNvPicPr>
          <p:nvPr/>
        </p:nvPicPr>
        <p:blipFill>
          <a:blip r:embed="rId2"/>
          <a:stretch>
            <a:fillRect/>
          </a:stretch>
        </p:blipFill>
        <p:spPr>
          <a:xfrm>
            <a:off x="3738140" y="1046480"/>
            <a:ext cx="7877597" cy="4518977"/>
          </a:xfrm>
          <a:prstGeom prst="rect">
            <a:avLst/>
          </a:prstGeom>
        </p:spPr>
      </p:pic>
    </p:spTree>
    <p:extLst>
      <p:ext uri="{BB962C8B-B14F-4D97-AF65-F5344CB8AC3E}">
        <p14:creationId xmlns:p14="http://schemas.microsoft.com/office/powerpoint/2010/main" val="742568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966D-5DC2-4AAA-B1EB-EF561F2490CA}"/>
              </a:ext>
            </a:extLst>
          </p:cNvPr>
          <p:cNvSpPr>
            <a:spLocks noGrp="1"/>
          </p:cNvSpPr>
          <p:nvPr>
            <p:ph type="title"/>
          </p:nvPr>
        </p:nvSpPr>
        <p:spPr/>
        <p:txBody>
          <a:bodyPr>
            <a:normAutofit/>
          </a:bodyPr>
          <a:lstStyle/>
          <a:p>
            <a:r>
              <a:rPr lang="en-US" dirty="0" smtClean="0"/>
              <a:t>Business summary</a:t>
            </a:r>
            <a:endParaRPr lang="id-ID" dirty="0"/>
          </a:p>
        </p:txBody>
      </p:sp>
      <p:sp>
        <p:nvSpPr>
          <p:cNvPr id="3" name="Slide Number Placeholder 2">
            <a:extLst>
              <a:ext uri="{FF2B5EF4-FFF2-40B4-BE49-F238E27FC236}">
                <a16:creationId xmlns:a16="http://schemas.microsoft.com/office/drawing/2014/main" id="{2AF04D70-228B-4D9E-B25D-DA211739983B}"/>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5" name="Rectangle 4"/>
          <p:cNvSpPr/>
          <p:nvPr/>
        </p:nvSpPr>
        <p:spPr>
          <a:xfrm>
            <a:off x="1291079" y="2015763"/>
            <a:ext cx="8264434" cy="3754874"/>
          </a:xfrm>
          <a:prstGeom prst="rect">
            <a:avLst/>
          </a:prstGeom>
        </p:spPr>
        <p:txBody>
          <a:bodyPr wrap="square">
            <a:spAutoFit/>
          </a:bodyPr>
          <a:lstStyle/>
          <a:p>
            <a:pPr marL="571500" indent="-457200" algn="just">
              <a:buFont typeface="+mj-lt"/>
              <a:buAutoNum type="arabicPeriod"/>
            </a:pPr>
            <a:r>
              <a:rPr lang="en-US" sz="1400" dirty="0"/>
              <a:t>From EDA we observed that a majority of the hotel customers were from people who book a room from Online TA, offline TA and groups of people. Those Online Travel </a:t>
            </a:r>
            <a:r>
              <a:rPr lang="en-US" sz="1400" dirty="0" err="1"/>
              <a:t>Agengies</a:t>
            </a:r>
            <a:r>
              <a:rPr lang="en-US" sz="1400" dirty="0"/>
              <a:t> (OTA) have transformed cancellation policies from a footnote on the booking confirmation to the basis of entire OTA marketing campaigns, designed specifically to position agencies as the most risk-free option for guests. Average lead times tend to be longer on OTAs. This is because their message to the consumer is to book now, even if they’re not sure. They encourage guests to reserve a room even when they’re still in the ‘looking’ or ‘dreaming’ stages of the buying process, with the message that they can take advantage of cancellation policies later. So to deal with this problem, these following suggestion may be applied :</a:t>
            </a:r>
          </a:p>
          <a:p>
            <a:pPr marL="742950" lvl="1" indent="-285750" algn="just">
              <a:buFont typeface="Arial" panose="020B0604020202020204" pitchFamily="34" charset="0"/>
              <a:buChar char="•"/>
            </a:pPr>
            <a:r>
              <a:rPr lang="en-US" sz="1400" dirty="0" smtClean="0"/>
              <a:t>Consider </a:t>
            </a:r>
            <a:r>
              <a:rPr lang="en-US" sz="1400" dirty="0"/>
              <a:t>more restrictive cancellation policies on channels with larger numbers of cancellations</a:t>
            </a:r>
          </a:p>
          <a:p>
            <a:pPr marL="742950" lvl="1" indent="-285750" algn="just">
              <a:buFont typeface="Arial" panose="020B0604020202020204" pitchFamily="34" charset="0"/>
              <a:buChar char="•"/>
            </a:pPr>
            <a:r>
              <a:rPr lang="en-US" sz="1400" dirty="0" smtClean="0"/>
              <a:t>Sweeten </a:t>
            </a:r>
            <a:r>
              <a:rPr lang="en-US" sz="1400" dirty="0"/>
              <a:t>the deal for booking direct, to build relationship and easily monitor with the customers</a:t>
            </a:r>
          </a:p>
          <a:p>
            <a:pPr marL="571500" indent="-457200" algn="just">
              <a:buFont typeface="+mj-lt"/>
              <a:buAutoNum type="arabicPeriod"/>
            </a:pPr>
            <a:r>
              <a:rPr lang="en-US" sz="1400" dirty="0"/>
              <a:t>The bookings trends, combined with the booking cancellation predictions, can help hotels better forecast their occupancy rates in the different months, allowing for better cost control.</a:t>
            </a:r>
          </a:p>
          <a:p>
            <a:pPr marL="571500" indent="-457200" algn="just">
              <a:buFont typeface="+mj-lt"/>
              <a:buAutoNum type="arabicPeriod"/>
            </a:pPr>
            <a:r>
              <a:rPr lang="en-US" sz="1400" dirty="0" err="1" smtClean="0"/>
              <a:t>Maximazing</a:t>
            </a:r>
            <a:r>
              <a:rPr lang="en-US" sz="1400" dirty="0" smtClean="0"/>
              <a:t> the overbooking method to reduce loss of revenue</a:t>
            </a:r>
            <a:endParaRPr lang="en-US" sz="1400" dirty="0"/>
          </a:p>
          <a:p>
            <a:pPr marL="571500" indent="-457200" algn="just">
              <a:buFont typeface="+mj-lt"/>
              <a:buAutoNum type="arabicPeriod"/>
            </a:pPr>
            <a:r>
              <a:rPr lang="en-US" sz="1400" dirty="0"/>
              <a:t>More restricted policy for group booking, such as increasing deposit value up to 50 – 70%, reduce the lead time and get in touch with the representative of the group </a:t>
            </a:r>
            <a:r>
              <a:rPr lang="en-US" sz="1400" dirty="0" err="1"/>
              <a:t>regurarly</a:t>
            </a:r>
            <a:endParaRPr lang="en-US" sz="1400" dirty="0"/>
          </a:p>
          <a:p>
            <a:pPr marL="571500" indent="-457200" algn="just">
              <a:buFont typeface="+mj-lt"/>
              <a:buAutoNum type="arabicPeriod"/>
            </a:pPr>
            <a:r>
              <a:rPr lang="en-US" sz="1400" dirty="0"/>
              <a:t>Expand customers to other countries outside Portugal. By diversifying customer mix and offerings would better protect hotels from unsystematic risks.</a:t>
            </a:r>
            <a:endParaRPr lang="id-ID" sz="1400" dirty="0"/>
          </a:p>
        </p:txBody>
      </p:sp>
    </p:spTree>
    <p:extLst>
      <p:ext uri="{BB962C8B-B14F-4D97-AF65-F5344CB8AC3E}">
        <p14:creationId xmlns:p14="http://schemas.microsoft.com/office/powerpoint/2010/main" val="707788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966D-5DC2-4AAA-B1EB-EF561F2490CA}"/>
              </a:ext>
            </a:extLst>
          </p:cNvPr>
          <p:cNvSpPr>
            <a:spLocks noGrp="1"/>
          </p:cNvSpPr>
          <p:nvPr>
            <p:ph type="title"/>
          </p:nvPr>
        </p:nvSpPr>
        <p:spPr/>
        <p:txBody>
          <a:bodyPr>
            <a:normAutofit/>
          </a:bodyPr>
          <a:lstStyle/>
          <a:p>
            <a:r>
              <a:rPr lang="en-US" dirty="0"/>
              <a:t>CONCLUSION</a:t>
            </a:r>
            <a:endParaRPr lang="id-ID" dirty="0"/>
          </a:p>
        </p:txBody>
      </p:sp>
      <p:sp>
        <p:nvSpPr>
          <p:cNvPr id="3" name="Slide Number Placeholder 2">
            <a:extLst>
              <a:ext uri="{FF2B5EF4-FFF2-40B4-BE49-F238E27FC236}">
                <a16:creationId xmlns:a16="http://schemas.microsoft.com/office/drawing/2014/main" id="{2AF04D70-228B-4D9E-B25D-DA211739983B}"/>
              </a:ext>
            </a:extLst>
          </p:cNvPr>
          <p:cNvSpPr>
            <a:spLocks noGrp="1"/>
          </p:cNvSpPr>
          <p:nvPr>
            <p:ph type="sldNum" sz="quarter" idx="12"/>
          </p:nvPr>
        </p:nvSpPr>
        <p:spPr/>
        <p:txBody>
          <a:bodyPr/>
          <a:lstStyle/>
          <a:p>
            <a:fld id="{3A98EE3D-8CD1-4C3F-BD1C-C98C9596463C}" type="slidenum">
              <a:rPr lang="en-US" smtClean="0"/>
              <a:t>37</a:t>
            </a:fld>
            <a:endParaRPr lang="en-US" dirty="0"/>
          </a:p>
        </p:txBody>
      </p:sp>
      <p:graphicFrame>
        <p:nvGraphicFramePr>
          <p:cNvPr id="12" name="Content Placeholder 7"/>
          <p:cNvGraphicFramePr>
            <a:graphicFrameLocks/>
          </p:cNvGraphicFramePr>
          <p:nvPr>
            <p:extLst>
              <p:ext uri="{D42A27DB-BD31-4B8C-83A1-F6EECF244321}">
                <p14:modId xmlns:p14="http://schemas.microsoft.com/office/powerpoint/2010/main" val="305802990"/>
              </p:ext>
            </p:extLst>
          </p:nvPr>
        </p:nvGraphicFramePr>
        <p:xfrm>
          <a:off x="3313158" y="2139497"/>
          <a:ext cx="4849767" cy="2537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ounded Rectangle 12"/>
          <p:cNvSpPr/>
          <p:nvPr/>
        </p:nvSpPr>
        <p:spPr>
          <a:xfrm>
            <a:off x="1451579" y="3133816"/>
            <a:ext cx="1647221"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Machine Learning Model</a:t>
            </a:r>
            <a:endParaRPr lang="it-IT" sz="1600" dirty="0"/>
          </a:p>
        </p:txBody>
      </p:sp>
    </p:spTree>
    <p:extLst>
      <p:ext uri="{BB962C8B-B14F-4D97-AF65-F5344CB8AC3E}">
        <p14:creationId xmlns:p14="http://schemas.microsoft.com/office/powerpoint/2010/main" val="1260062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13AE-C462-4E87-9116-4F6F7C59EDD9}"/>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THANK YOU</a:t>
            </a:r>
          </a:p>
        </p:txBody>
      </p:sp>
      <p:sp>
        <p:nvSpPr>
          <p:cNvPr id="3" name="Content Placeholder 2">
            <a:extLst>
              <a:ext uri="{FF2B5EF4-FFF2-40B4-BE49-F238E27FC236}">
                <a16:creationId xmlns:a16="http://schemas.microsoft.com/office/drawing/2014/main" id="{29325C2D-5EFB-4656-A465-4F8E5F42FD59}"/>
              </a:ext>
            </a:extLst>
          </p:cNvPr>
          <p:cNvSpPr>
            <a:spLocks noGrp="1"/>
          </p:cNvSpPr>
          <p:nvPr>
            <p:ph idx="1"/>
          </p:nvPr>
        </p:nvSpPr>
        <p:spPr>
          <a:xfrm>
            <a:off x="1280559" y="4116179"/>
            <a:ext cx="9638153" cy="1599642"/>
          </a:xfrm>
          <a:effectLst/>
        </p:spPr>
        <p:txBody>
          <a:bodyPr vert="horz" lIns="91440" tIns="45720" rIns="91440" bIns="45720" rtlCol="0" anchor="t">
            <a:normAutofit/>
          </a:bodyPr>
          <a:lstStyle/>
          <a:p>
            <a:pPr marL="0" indent="0" algn="ctr">
              <a:buNone/>
            </a:pPr>
            <a:endParaRPr lang="en-US"/>
          </a:p>
        </p:txBody>
      </p:sp>
      <p:sp>
        <p:nvSpPr>
          <p:cNvPr id="4" name="Slide Number Placeholder 3">
            <a:extLst>
              <a:ext uri="{FF2B5EF4-FFF2-40B4-BE49-F238E27FC236}">
                <a16:creationId xmlns:a16="http://schemas.microsoft.com/office/drawing/2014/main" id="{6ECAA4AB-C5FA-40D1-BA5D-3BCBD0744BB7}"/>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1808587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57754" y="315176"/>
            <a:ext cx="1471171" cy="1471171"/>
          </a:xfrm>
        </p:spPr>
      </p:pic>
      <p:graphicFrame>
        <p:nvGraphicFramePr>
          <p:cNvPr id="14" name="Content Placeholder 13"/>
          <p:cNvGraphicFramePr>
            <a:graphicFrameLocks noGrp="1"/>
          </p:cNvGraphicFramePr>
          <p:nvPr>
            <p:ph sz="half" idx="2"/>
            <p:extLst>
              <p:ext uri="{D42A27DB-BD31-4B8C-83A1-F6EECF244321}">
                <p14:modId xmlns:p14="http://schemas.microsoft.com/office/powerpoint/2010/main" val="1065608897"/>
              </p:ext>
            </p:extLst>
          </p:nvPr>
        </p:nvGraphicFramePr>
        <p:xfrm>
          <a:off x="1357754" y="2895599"/>
          <a:ext cx="4787901" cy="1716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Slide Number Placeholder 9">
            <a:extLst>
              <a:ext uri="{FF2B5EF4-FFF2-40B4-BE49-F238E27FC236}">
                <a16:creationId xmlns:a16="http://schemas.microsoft.com/office/drawing/2014/main" id="{A47CA8E5-7339-4503-99BE-9131022230B9}"/>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12" name="Title 1">
            <a:extLst>
              <a:ext uri="{FF2B5EF4-FFF2-40B4-BE49-F238E27FC236}">
                <a16:creationId xmlns:a16="http://schemas.microsoft.com/office/drawing/2014/main" id="{80987969-D128-4249-AC4C-DA3F081014EF}"/>
              </a:ext>
            </a:extLst>
          </p:cNvPr>
          <p:cNvSpPr txBox="1">
            <a:spLocks/>
          </p:cNvSpPr>
          <p:nvPr/>
        </p:nvSpPr>
        <p:spPr>
          <a:xfrm>
            <a:off x="2895600" y="719519"/>
            <a:ext cx="9035931" cy="897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400" dirty="0" smtClean="0"/>
              <a:t>Project Goals</a:t>
            </a:r>
            <a:endParaRPr lang="id-ID" sz="3400" dirty="0"/>
          </a:p>
        </p:txBody>
      </p:sp>
      <p:sp>
        <p:nvSpPr>
          <p:cNvPr id="16" name="Rounded Rectangle 15"/>
          <p:cNvSpPr/>
          <p:nvPr/>
        </p:nvSpPr>
        <p:spPr>
          <a:xfrm>
            <a:off x="6848474" y="2087389"/>
            <a:ext cx="4143375" cy="676276"/>
          </a:xfrm>
          <a:prstGeom prst="round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Why being able to predict hotel booking cancelation are </a:t>
            </a:r>
            <a:r>
              <a:rPr lang="en-US" sz="2000" dirty="0" smtClean="0"/>
              <a:t>beneficial ? </a:t>
            </a:r>
            <a:endParaRPr lang="it-IT" sz="2000" dirty="0"/>
          </a:p>
        </p:txBody>
      </p:sp>
      <p:sp>
        <p:nvSpPr>
          <p:cNvPr id="17" name="Rounded Rectangle 16"/>
          <p:cNvSpPr/>
          <p:nvPr/>
        </p:nvSpPr>
        <p:spPr>
          <a:xfrm>
            <a:off x="2800350" y="2087390"/>
            <a:ext cx="1328296" cy="676275"/>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GOALS</a:t>
            </a:r>
            <a:endParaRPr lang="it-IT" sz="2000" dirty="0"/>
          </a:p>
        </p:txBody>
      </p:sp>
      <p:graphicFrame>
        <p:nvGraphicFramePr>
          <p:cNvPr id="18" name="Diagram 17"/>
          <p:cNvGraphicFramePr/>
          <p:nvPr>
            <p:extLst>
              <p:ext uri="{D42A27DB-BD31-4B8C-83A1-F6EECF244321}">
                <p14:modId xmlns:p14="http://schemas.microsoft.com/office/powerpoint/2010/main" val="2011056847"/>
              </p:ext>
            </p:extLst>
          </p:nvPr>
        </p:nvGraphicFramePr>
        <p:xfrm>
          <a:off x="6800848" y="2895599"/>
          <a:ext cx="4164014" cy="231457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84944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1460772" y="1969718"/>
            <a:ext cx="2101578" cy="3441520"/>
          </a:xfrm>
        </p:spPr>
        <p:txBody>
          <a:bodyPr/>
          <a:lstStyle/>
          <a:p>
            <a:r>
              <a:rPr lang="en-US" sz="1200" dirty="0">
                <a:hlinkClick r:id="rId3"/>
              </a:rPr>
              <a:t>https://</a:t>
            </a:r>
            <a:r>
              <a:rPr lang="en-US" sz="1200" dirty="0" smtClean="0">
                <a:hlinkClick r:id="rId3"/>
              </a:rPr>
              <a:t>www.kaggle.com/jessemostipak/hotel-booking-demand</a:t>
            </a:r>
            <a:endParaRPr lang="en-US" sz="1200" dirty="0" smtClean="0"/>
          </a:p>
          <a:p>
            <a:r>
              <a:rPr lang="en-US" sz="1200" dirty="0"/>
              <a:t>Original data : Extraction from hotels’ Property Management System (PMS) SQL </a:t>
            </a:r>
            <a:r>
              <a:rPr lang="en-US" sz="1200" dirty="0"/>
              <a:t>databases (https://</a:t>
            </a:r>
            <a:r>
              <a:rPr lang="en-US" sz="1200" dirty="0" smtClean="0"/>
              <a:t>www.sciencedirect.com/science/article/pii/S2352340918315191#bib5)</a:t>
            </a:r>
            <a:endParaRPr lang="en-US" dirty="0"/>
          </a:p>
        </p:txBody>
      </p:sp>
      <p:sp>
        <p:nvSpPr>
          <p:cNvPr id="10" name="Slide Number Placeholder 9">
            <a:extLst>
              <a:ext uri="{FF2B5EF4-FFF2-40B4-BE49-F238E27FC236}">
                <a16:creationId xmlns:a16="http://schemas.microsoft.com/office/drawing/2014/main" id="{A47CA8E5-7339-4503-99BE-9131022230B9}"/>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12" name="Title 1">
            <a:extLst>
              <a:ext uri="{FF2B5EF4-FFF2-40B4-BE49-F238E27FC236}">
                <a16:creationId xmlns:a16="http://schemas.microsoft.com/office/drawing/2014/main" id="{80987969-D128-4249-AC4C-DA3F081014EF}"/>
              </a:ext>
            </a:extLst>
          </p:cNvPr>
          <p:cNvSpPr txBox="1">
            <a:spLocks/>
          </p:cNvSpPr>
          <p:nvPr/>
        </p:nvSpPr>
        <p:spPr>
          <a:xfrm>
            <a:off x="2895600" y="719519"/>
            <a:ext cx="9035931" cy="897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lvl="0">
              <a:lnSpc>
                <a:spcPct val="100000"/>
              </a:lnSpc>
            </a:pPr>
            <a:r>
              <a:rPr lang="en-US" dirty="0"/>
              <a:t>Data Source &amp; </a:t>
            </a:r>
            <a:r>
              <a:rPr lang="en-US" dirty="0" smtClean="0"/>
              <a:t>Data Overview (</a:t>
            </a:r>
            <a:r>
              <a:rPr lang="en-US" dirty="0" err="1" smtClean="0"/>
              <a:t>i</a:t>
            </a:r>
            <a:r>
              <a:rPr lang="en-US" dirty="0" smtClean="0"/>
              <a:t>)</a:t>
            </a:r>
            <a:endParaRPr lang="en-US" dirty="0"/>
          </a:p>
        </p:txBody>
      </p:sp>
      <p:sp>
        <p:nvSpPr>
          <p:cNvPr id="11" name="Rectangle 10"/>
          <p:cNvSpPr/>
          <p:nvPr/>
        </p:nvSpPr>
        <p:spPr>
          <a:xfrm>
            <a:off x="1699911" y="612871"/>
            <a:ext cx="1100439" cy="1100439"/>
          </a:xfrm>
          <a:prstGeom prst="rect">
            <a:avLst/>
          </a:prstGeom>
          <a:blipFill>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pic>
        <p:nvPicPr>
          <p:cNvPr id="5" name="Picture 4"/>
          <p:cNvPicPr>
            <a:picLocks noChangeAspect="1"/>
          </p:cNvPicPr>
          <p:nvPr/>
        </p:nvPicPr>
        <p:blipFill>
          <a:blip r:embed="rId5"/>
          <a:stretch>
            <a:fillRect/>
          </a:stretch>
        </p:blipFill>
        <p:spPr>
          <a:xfrm>
            <a:off x="3756595" y="1903043"/>
            <a:ext cx="7313939" cy="3802432"/>
          </a:xfrm>
          <a:prstGeom prst="rect">
            <a:avLst/>
          </a:prstGeom>
        </p:spPr>
      </p:pic>
    </p:spTree>
    <p:extLst>
      <p:ext uri="{BB962C8B-B14F-4D97-AF65-F5344CB8AC3E}">
        <p14:creationId xmlns:p14="http://schemas.microsoft.com/office/powerpoint/2010/main" val="33692146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7CA8E5-7339-4503-99BE-9131022230B9}"/>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12" name="Title 1">
            <a:extLst>
              <a:ext uri="{FF2B5EF4-FFF2-40B4-BE49-F238E27FC236}">
                <a16:creationId xmlns:a16="http://schemas.microsoft.com/office/drawing/2014/main" id="{80987969-D128-4249-AC4C-DA3F081014EF}"/>
              </a:ext>
            </a:extLst>
          </p:cNvPr>
          <p:cNvSpPr txBox="1">
            <a:spLocks/>
          </p:cNvSpPr>
          <p:nvPr/>
        </p:nvSpPr>
        <p:spPr>
          <a:xfrm>
            <a:off x="2895600" y="719519"/>
            <a:ext cx="9035931" cy="897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lvl="0">
              <a:lnSpc>
                <a:spcPct val="100000"/>
              </a:lnSpc>
            </a:pPr>
            <a:r>
              <a:rPr lang="en-US" dirty="0" smtClean="0"/>
              <a:t>Data Overview (</a:t>
            </a:r>
            <a:r>
              <a:rPr lang="en-US" dirty="0" err="1" smtClean="0"/>
              <a:t>iI</a:t>
            </a:r>
            <a:r>
              <a:rPr lang="en-US" dirty="0" smtClean="0"/>
              <a:t>)</a:t>
            </a:r>
            <a:endParaRPr lang="en-US" dirty="0"/>
          </a:p>
        </p:txBody>
      </p:sp>
      <p:sp>
        <p:nvSpPr>
          <p:cNvPr id="11" name="Rectangle 10"/>
          <p:cNvSpPr/>
          <p:nvPr/>
        </p:nvSpPr>
        <p:spPr>
          <a:xfrm>
            <a:off x="1699911" y="612871"/>
            <a:ext cx="1100439" cy="1100439"/>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pic>
        <p:nvPicPr>
          <p:cNvPr id="4" name="Picture 3"/>
          <p:cNvPicPr>
            <a:picLocks noChangeAspect="1"/>
          </p:cNvPicPr>
          <p:nvPr/>
        </p:nvPicPr>
        <p:blipFill>
          <a:blip r:embed="rId4"/>
          <a:stretch>
            <a:fillRect/>
          </a:stretch>
        </p:blipFill>
        <p:spPr>
          <a:xfrm>
            <a:off x="2157412" y="1943100"/>
            <a:ext cx="3671888" cy="2561836"/>
          </a:xfrm>
          <a:prstGeom prst="rect">
            <a:avLst/>
          </a:prstGeom>
        </p:spPr>
      </p:pic>
      <p:pic>
        <p:nvPicPr>
          <p:cNvPr id="6" name="Picture 5"/>
          <p:cNvPicPr>
            <a:picLocks noChangeAspect="1"/>
          </p:cNvPicPr>
          <p:nvPr/>
        </p:nvPicPr>
        <p:blipFill>
          <a:blip r:embed="rId5"/>
          <a:stretch>
            <a:fillRect/>
          </a:stretch>
        </p:blipFill>
        <p:spPr>
          <a:xfrm>
            <a:off x="2157412" y="4504936"/>
            <a:ext cx="3671888" cy="1283931"/>
          </a:xfrm>
          <a:prstGeom prst="rect">
            <a:avLst/>
          </a:prstGeom>
        </p:spPr>
      </p:pic>
      <p:pic>
        <p:nvPicPr>
          <p:cNvPr id="7" name="Picture 6"/>
          <p:cNvPicPr>
            <a:picLocks noChangeAspect="1"/>
          </p:cNvPicPr>
          <p:nvPr/>
        </p:nvPicPr>
        <p:blipFill>
          <a:blip r:embed="rId6"/>
          <a:stretch>
            <a:fillRect/>
          </a:stretch>
        </p:blipFill>
        <p:spPr>
          <a:xfrm>
            <a:off x="6056678" y="1938181"/>
            <a:ext cx="4344622" cy="3850686"/>
          </a:xfrm>
          <a:prstGeom prst="rect">
            <a:avLst/>
          </a:prstGeom>
        </p:spPr>
      </p:pic>
    </p:spTree>
    <p:extLst>
      <p:ext uri="{BB962C8B-B14F-4D97-AF65-F5344CB8AC3E}">
        <p14:creationId xmlns:p14="http://schemas.microsoft.com/office/powerpoint/2010/main" val="4065365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C40E-3A29-48B9-815B-EF31D3705065}"/>
              </a:ext>
            </a:extLst>
          </p:cNvPr>
          <p:cNvSpPr>
            <a:spLocks noGrp="1"/>
          </p:cNvSpPr>
          <p:nvPr>
            <p:ph type="title"/>
          </p:nvPr>
        </p:nvSpPr>
        <p:spPr>
          <a:xfrm>
            <a:off x="2100634" y="590381"/>
            <a:ext cx="7058025" cy="1093290"/>
          </a:xfrm>
        </p:spPr>
        <p:txBody>
          <a:bodyPr>
            <a:normAutofit/>
          </a:bodyPr>
          <a:lstStyle/>
          <a:p>
            <a:pPr algn="ctr"/>
            <a:r>
              <a:rPr lang="en-US" dirty="0" smtClean="0"/>
              <a:t>Data </a:t>
            </a:r>
            <a:r>
              <a:rPr lang="en-US" dirty="0"/>
              <a:t>Preparation and </a:t>
            </a:r>
            <a:br>
              <a:rPr lang="en-US" dirty="0"/>
            </a:br>
            <a:r>
              <a:rPr lang="en-US" dirty="0"/>
              <a:t>Handling Missing Values</a:t>
            </a:r>
            <a:endParaRPr lang="id-ID" dirty="0"/>
          </a:p>
        </p:txBody>
      </p:sp>
      <p:sp>
        <p:nvSpPr>
          <p:cNvPr id="4" name="Slide Number Placeholder 3">
            <a:extLst>
              <a:ext uri="{FF2B5EF4-FFF2-40B4-BE49-F238E27FC236}">
                <a16:creationId xmlns:a16="http://schemas.microsoft.com/office/drawing/2014/main" id="{37DB7213-78AA-4792-935D-9A2619AAA3CD}"/>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10" name="Picture 9" descr="Text Mining Icon Data · Free vector graphic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664" y="504117"/>
            <a:ext cx="1093290" cy="1093290"/>
          </a:xfrm>
          <a:prstGeom prst="rect">
            <a:avLst/>
          </a:prstGeom>
        </p:spPr>
      </p:pic>
      <p:pic>
        <p:nvPicPr>
          <p:cNvPr id="9" name="Picture 8"/>
          <p:cNvPicPr>
            <a:picLocks noChangeAspect="1"/>
          </p:cNvPicPr>
          <p:nvPr/>
        </p:nvPicPr>
        <p:blipFill>
          <a:blip r:embed="rId3"/>
          <a:stretch>
            <a:fillRect/>
          </a:stretch>
        </p:blipFill>
        <p:spPr>
          <a:xfrm>
            <a:off x="128587" y="2019414"/>
            <a:ext cx="4186609" cy="2338152"/>
          </a:xfrm>
          <a:prstGeom prst="rect">
            <a:avLst/>
          </a:prstGeom>
        </p:spPr>
      </p:pic>
      <p:pic>
        <p:nvPicPr>
          <p:cNvPr id="11" name="Picture 10"/>
          <p:cNvPicPr>
            <a:picLocks noChangeAspect="1"/>
          </p:cNvPicPr>
          <p:nvPr/>
        </p:nvPicPr>
        <p:blipFill>
          <a:blip r:embed="rId4"/>
          <a:stretch>
            <a:fillRect/>
          </a:stretch>
        </p:blipFill>
        <p:spPr>
          <a:xfrm>
            <a:off x="90858" y="4467224"/>
            <a:ext cx="4224338" cy="1309603"/>
          </a:xfrm>
          <a:prstGeom prst="rect">
            <a:avLst/>
          </a:prstGeom>
        </p:spPr>
      </p:pic>
      <p:grpSp>
        <p:nvGrpSpPr>
          <p:cNvPr id="16" name="Group 15"/>
          <p:cNvGrpSpPr/>
          <p:nvPr/>
        </p:nvGrpSpPr>
        <p:grpSpPr>
          <a:xfrm>
            <a:off x="4391396" y="1931707"/>
            <a:ext cx="3289155" cy="3845119"/>
            <a:chOff x="5740545" y="1974657"/>
            <a:chExt cx="3289155" cy="3321244"/>
          </a:xfrm>
        </p:grpSpPr>
        <p:pic>
          <p:nvPicPr>
            <p:cNvPr id="12" name="Picture 11"/>
            <p:cNvPicPr>
              <a:picLocks noChangeAspect="1"/>
            </p:cNvPicPr>
            <p:nvPr/>
          </p:nvPicPr>
          <p:blipFill rotWithShape="1">
            <a:blip r:embed="rId5"/>
            <a:srcRect r="2637"/>
            <a:stretch/>
          </p:blipFill>
          <p:spPr>
            <a:xfrm>
              <a:off x="5740545" y="1974657"/>
              <a:ext cx="3289155" cy="2502093"/>
            </a:xfrm>
            <a:prstGeom prst="rect">
              <a:avLst/>
            </a:prstGeom>
          </p:spPr>
        </p:pic>
        <p:pic>
          <p:nvPicPr>
            <p:cNvPr id="15" name="Picture 14"/>
            <p:cNvPicPr>
              <a:picLocks noChangeAspect="1"/>
            </p:cNvPicPr>
            <p:nvPr/>
          </p:nvPicPr>
          <p:blipFill>
            <a:blip r:embed="rId6"/>
            <a:stretch>
              <a:fillRect/>
            </a:stretch>
          </p:blipFill>
          <p:spPr>
            <a:xfrm>
              <a:off x="5740545" y="4476751"/>
              <a:ext cx="3289155" cy="819150"/>
            </a:xfrm>
            <a:prstGeom prst="rect">
              <a:avLst/>
            </a:prstGeom>
          </p:spPr>
        </p:pic>
      </p:grpSp>
      <p:pic>
        <p:nvPicPr>
          <p:cNvPr id="20" name="Picture 19"/>
          <p:cNvPicPr>
            <a:picLocks noChangeAspect="1"/>
          </p:cNvPicPr>
          <p:nvPr/>
        </p:nvPicPr>
        <p:blipFill>
          <a:blip r:embed="rId7"/>
          <a:stretch>
            <a:fillRect/>
          </a:stretch>
        </p:blipFill>
        <p:spPr>
          <a:xfrm>
            <a:off x="7756751" y="1931707"/>
            <a:ext cx="4405540" cy="3114675"/>
          </a:xfrm>
          <a:prstGeom prst="rect">
            <a:avLst/>
          </a:prstGeom>
        </p:spPr>
      </p:pic>
    </p:spTree>
    <p:extLst>
      <p:ext uri="{BB962C8B-B14F-4D97-AF65-F5344CB8AC3E}">
        <p14:creationId xmlns:p14="http://schemas.microsoft.com/office/powerpoint/2010/main" val="589663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C40E-3A29-48B9-815B-EF31D3705065}"/>
              </a:ext>
            </a:extLst>
          </p:cNvPr>
          <p:cNvSpPr>
            <a:spLocks noGrp="1"/>
          </p:cNvSpPr>
          <p:nvPr>
            <p:ph type="ctrTitle"/>
          </p:nvPr>
        </p:nvSpPr>
        <p:spPr>
          <a:xfrm>
            <a:off x="2248683" y="2103421"/>
            <a:ext cx="8637073" cy="1029154"/>
          </a:xfrm>
        </p:spPr>
        <p:txBody>
          <a:bodyPr>
            <a:normAutofit/>
          </a:bodyPr>
          <a:lstStyle/>
          <a:p>
            <a:pPr algn="ctr"/>
            <a:r>
              <a:rPr lang="en-US" sz="4800" dirty="0" smtClean="0"/>
              <a:t>EDA &amp; DATA visualization</a:t>
            </a:r>
            <a:endParaRPr lang="id-ID" sz="4800" dirty="0"/>
          </a:p>
        </p:txBody>
      </p:sp>
      <p:sp>
        <p:nvSpPr>
          <p:cNvPr id="6" name="Subtitle 5"/>
          <p:cNvSpPr>
            <a:spLocks noGrp="1"/>
          </p:cNvSpPr>
          <p:nvPr>
            <p:ph type="subTitle" idx="1"/>
          </p:nvPr>
        </p:nvSpPr>
        <p:spPr/>
        <p:txBody>
          <a:bodyPr/>
          <a:lstStyle/>
          <a:p>
            <a:endParaRPr lang="it-IT" dirty="0"/>
          </a:p>
        </p:txBody>
      </p:sp>
      <p:sp>
        <p:nvSpPr>
          <p:cNvPr id="4" name="Slide Number Placeholder 3">
            <a:extLst>
              <a:ext uri="{FF2B5EF4-FFF2-40B4-BE49-F238E27FC236}">
                <a16:creationId xmlns:a16="http://schemas.microsoft.com/office/drawing/2014/main" id="{37DB7213-78AA-4792-935D-9A2619AAA3CD}"/>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5" name="Picture 4" descr="Krita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05" y="1704792"/>
            <a:ext cx="1970799" cy="1970799"/>
          </a:xfrm>
          <a:prstGeom prst="rect">
            <a:avLst/>
          </a:prstGeom>
        </p:spPr>
      </p:pic>
    </p:spTree>
    <p:extLst>
      <p:ext uri="{BB962C8B-B14F-4D97-AF65-F5344CB8AC3E}">
        <p14:creationId xmlns:p14="http://schemas.microsoft.com/office/powerpoint/2010/main" val="3648480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70000">
              <a:schemeClr val="bg1"/>
            </a:gs>
            <a:gs pos="85000">
              <a:schemeClr val="accent1">
                <a:lumMod val="20000"/>
                <a:lumOff val="80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Correlation between Features</a:t>
            </a:r>
            <a:endParaRPr lang="it-IT" sz="4400" dirty="0"/>
          </a:p>
        </p:txBody>
      </p:sp>
      <p:pic>
        <p:nvPicPr>
          <p:cNvPr id="6" name="Content Placeholder 5"/>
          <p:cNvPicPr>
            <a:picLocks noGrp="1" noChangeAspect="1"/>
          </p:cNvPicPr>
          <p:nvPr>
            <p:ph idx="1"/>
          </p:nvPr>
        </p:nvPicPr>
        <p:blipFill>
          <a:blip r:embed="rId2"/>
          <a:stretch>
            <a:fillRect/>
          </a:stretch>
        </p:blipFill>
        <p:spPr>
          <a:xfrm>
            <a:off x="3915937" y="132971"/>
            <a:ext cx="7475963" cy="6588504"/>
          </a:xfrm>
          <a:prstGeom prst="rect">
            <a:avLst/>
          </a:prstGeom>
        </p:spPr>
      </p:pic>
      <p:sp>
        <p:nvSpPr>
          <p:cNvPr id="4" name="Slide Number Placeholder 3"/>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220434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Custom 2">
      <a:dk1>
        <a:srgbClr val="000000"/>
      </a:dk1>
      <a:lt1>
        <a:srgbClr val="FFFFFF"/>
      </a:lt1>
      <a:dk2>
        <a:srgbClr val="545454"/>
      </a:dk2>
      <a:lt2>
        <a:srgbClr val="BFBFBF"/>
      </a:lt2>
      <a:accent1>
        <a:srgbClr val="F9A865"/>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purl.org/dc/terms/"/>
    <ds:schemaRef ds:uri="16c05727-aa75-4e4a-9b5f-8a80a1165891"/>
    <ds:schemaRef ds:uri="http://schemas.microsoft.com/office/infopath/2007/PartnerControls"/>
    <ds:schemaRef ds:uri="http://schemas.microsoft.com/office/2006/metadata/properties"/>
    <ds:schemaRef ds:uri="http://schemas.microsoft.com/office/2006/documentManagement/types"/>
    <ds:schemaRef ds:uri="http://purl.org/dc/elements/1.1/"/>
    <ds:schemaRef ds:uri="71af3243-3dd4-4a8d-8c0d-dd76da1f02a5"/>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2356</TotalTime>
  <Words>954</Words>
  <Application>Microsoft Office PowerPoint</Application>
  <PresentationFormat>Widescreen</PresentationFormat>
  <Paragraphs>125</Paragraphs>
  <Slides>38</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Gill Sans MT</vt:lpstr>
      <vt:lpstr>Lato</vt:lpstr>
      <vt:lpstr>Wingdings 2</vt:lpstr>
      <vt:lpstr>Frame</vt:lpstr>
      <vt:lpstr>Gallery</vt:lpstr>
      <vt:lpstr>Predicting Hotel Booking Cancelation</vt:lpstr>
      <vt:lpstr>Project Outline</vt:lpstr>
      <vt:lpstr> The hospitality industry in portugal is a big industry that delivered a revenue of $3.6 billion in 2017, with a 12.1% year-over-year increase in overnight stays by international visitors to 37.2 million according to the portugal's national institute of statistics. The ascension in the number of visitors cannot be separated from the easier access to book a room.   Over the years, the hotel industry has changed with a majority of bookings now made through third parties such as booking.com. But nearly 40 percent of on-the-books revenue is canceled before arrival, according to a study conducted by d-edge hospitality solutions. The average cancelation rate in 2014 was 32.9 percent and increased to 39.6 percent in 2018. It reached a high of 41.3 percent in 2017 . this increase in booking cancellation makes it harder for hotels to accurately forecast, leading to non-optimized occupancy and revenue loss.   Being able to predict hotel booking cancellations is relevant for many components in the hospitality industry. For example, in room inventory management, predicting cancellations allows to produce accurate dynamic pricing models for hotel rooms. Therefore, if we can predict if a guest would cancel a reservation, hotels could contact guests that most likely to cancel to confirm more efficiently and to resell the room to optimize revenues. </vt:lpstr>
      <vt:lpstr>PowerPoint Presentation</vt:lpstr>
      <vt:lpstr>PowerPoint Presentation</vt:lpstr>
      <vt:lpstr>PowerPoint Presentation</vt:lpstr>
      <vt:lpstr>Data Preparation and  Handling Missing Values</vt:lpstr>
      <vt:lpstr>EDA &amp; DATA visualization</vt:lpstr>
      <vt:lpstr>Correlation between Features</vt:lpstr>
      <vt:lpstr>Which hotel has more cancelations?</vt:lpstr>
      <vt:lpstr>Which hotel has more cancelations?</vt:lpstr>
      <vt:lpstr>Where do the visitors come from?</vt:lpstr>
      <vt:lpstr>Does lead time affect cancelation?</vt:lpstr>
      <vt:lpstr>Does total member affect cancelation?</vt:lpstr>
      <vt:lpstr>Does deposit type affect cancelation?</vt:lpstr>
      <vt:lpstr>Do Market Segment &amp; Distribution Channel affect cancelation?</vt:lpstr>
      <vt:lpstr>Which are types of room that have the highest precentage of being canceled?</vt:lpstr>
      <vt:lpstr>Does special request including car parking space affect cancelation?</vt:lpstr>
      <vt:lpstr>What is the busiest month and which month whose the number of cancelation is the highest?</vt:lpstr>
      <vt:lpstr>Feature engineering</vt:lpstr>
      <vt:lpstr>Looking for high correlation after aggregating some columns</vt:lpstr>
      <vt:lpstr>Choosing the necessary features</vt:lpstr>
      <vt:lpstr>Modelling</vt:lpstr>
      <vt:lpstr>Dummy Variable &amp; First Glance of Model</vt:lpstr>
      <vt:lpstr>SMOTE</vt:lpstr>
      <vt:lpstr>Baseline Model (Logistic Regression)</vt:lpstr>
      <vt:lpstr>Baseline Model (Naive Bayes)</vt:lpstr>
      <vt:lpstr>Baseline Model (KNN)</vt:lpstr>
      <vt:lpstr>Baseline Model (Random Forest)</vt:lpstr>
      <vt:lpstr>Baseline Model (XGBoost)</vt:lpstr>
      <vt:lpstr>Hyperparameter Tuning for Random Forest</vt:lpstr>
      <vt:lpstr>Hyperparameter Tuning for XGBoost</vt:lpstr>
      <vt:lpstr>Summary Modelling</vt:lpstr>
      <vt:lpstr>User Input Page</vt:lpstr>
      <vt:lpstr>Result Page</vt:lpstr>
      <vt:lpstr>Business summary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Recommendation System</dc:title>
  <dc:creator>Bff 176</dc:creator>
  <cp:lastModifiedBy>Ichwana Himawan</cp:lastModifiedBy>
  <cp:revision>47</cp:revision>
  <dcterms:created xsi:type="dcterms:W3CDTF">2020-10-07T12:57:28Z</dcterms:created>
  <dcterms:modified xsi:type="dcterms:W3CDTF">2020-10-13T14:29:34Z</dcterms:modified>
</cp:coreProperties>
</file>